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1" r:id="rId4"/>
    <p:sldId id="262" r:id="rId5"/>
    <p:sldId id="263" r:id="rId6"/>
    <p:sldId id="257" r:id="rId7"/>
    <p:sldId id="269" r:id="rId8"/>
    <p:sldId id="258" r:id="rId9"/>
    <p:sldId id="270" r:id="rId10"/>
    <p:sldId id="260" r:id="rId11"/>
    <p:sldId id="313" r:id="rId12"/>
    <p:sldId id="271" r:id="rId13"/>
    <p:sldId id="272" r:id="rId14"/>
    <p:sldId id="273" r:id="rId15"/>
    <p:sldId id="265" r:id="rId16"/>
    <p:sldId id="266" r:id="rId17"/>
    <p:sldId id="267" r:id="rId18"/>
    <p:sldId id="268" r:id="rId19"/>
    <p:sldId id="275" r:id="rId20"/>
    <p:sldId id="274" r:id="rId21"/>
    <p:sldId id="276" r:id="rId22"/>
    <p:sldId id="277" r:id="rId23"/>
    <p:sldId id="278" r:id="rId24"/>
    <p:sldId id="280" r:id="rId25"/>
    <p:sldId id="279" r:id="rId26"/>
    <p:sldId id="281" r:id="rId27"/>
    <p:sldId id="290" r:id="rId28"/>
    <p:sldId id="291" r:id="rId29"/>
    <p:sldId id="293" r:id="rId30"/>
    <p:sldId id="294" r:id="rId31"/>
    <p:sldId id="283" r:id="rId32"/>
    <p:sldId id="282" r:id="rId33"/>
    <p:sldId id="284" r:id="rId34"/>
    <p:sldId id="289" r:id="rId35"/>
    <p:sldId id="288" r:id="rId36"/>
    <p:sldId id="285" r:id="rId37"/>
    <p:sldId id="286" r:id="rId38"/>
    <p:sldId id="287" r:id="rId39"/>
    <p:sldId id="306" r:id="rId40"/>
    <p:sldId id="307" r:id="rId41"/>
    <p:sldId id="292" r:id="rId42"/>
    <p:sldId id="295" r:id="rId43"/>
    <p:sldId id="296" r:id="rId44"/>
    <p:sldId id="297" r:id="rId45"/>
    <p:sldId id="298" r:id="rId46"/>
    <p:sldId id="299" r:id="rId47"/>
    <p:sldId id="300" r:id="rId48"/>
    <p:sldId id="301" r:id="rId49"/>
    <p:sldId id="302" r:id="rId50"/>
    <p:sldId id="303" r:id="rId51"/>
    <p:sldId id="304" r:id="rId52"/>
    <p:sldId id="305" r:id="rId53"/>
    <p:sldId id="308" r:id="rId54"/>
    <p:sldId id="309" r:id="rId55"/>
    <p:sldId id="310" r:id="rId56"/>
    <p:sldId id="311" r:id="rId57"/>
    <p:sldId id="312"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6" autoAdjust="0"/>
    <p:restoredTop sz="94660"/>
  </p:normalViewPr>
  <p:slideViewPr>
    <p:cSldViewPr snapToGrid="0">
      <p:cViewPr varScale="1">
        <p:scale>
          <a:sx n="80" d="100"/>
          <a:sy n="80" d="100"/>
        </p:scale>
        <p:origin x="58" y="1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05FDF-8AB2-364F-BDD0-338B46BBDF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C52D5DF-DD70-B34A-B046-5C1CDBBF60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628D86-D027-524A-8D6B-F82002F9296D}"/>
              </a:ext>
            </a:extLst>
          </p:cNvPr>
          <p:cNvSpPr>
            <a:spLocks noGrp="1"/>
          </p:cNvSpPr>
          <p:nvPr>
            <p:ph type="dt" sz="half" idx="10"/>
          </p:nvPr>
        </p:nvSpPr>
        <p:spPr/>
        <p:txBody>
          <a:bodyPr/>
          <a:lstStyle/>
          <a:p>
            <a:fld id="{DCB9B2EC-5A63-5042-B147-BD05D3968811}" type="datetimeFigureOut">
              <a:rPr lang="en-US"/>
              <a:t>12/17/2019</a:t>
            </a:fld>
            <a:endParaRPr lang="en-US"/>
          </a:p>
        </p:txBody>
      </p:sp>
      <p:sp>
        <p:nvSpPr>
          <p:cNvPr id="5" name="Footer Placeholder 4">
            <a:extLst>
              <a:ext uri="{FF2B5EF4-FFF2-40B4-BE49-F238E27FC236}">
                <a16:creationId xmlns:a16="http://schemas.microsoft.com/office/drawing/2014/main" id="{C152900B-B581-1643-8812-8B5E7A55EE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7B4B1A-E877-0449-85D2-DBA7461AF4B0}"/>
              </a:ext>
            </a:extLst>
          </p:cNvPr>
          <p:cNvSpPr>
            <a:spLocks noGrp="1"/>
          </p:cNvSpPr>
          <p:nvPr>
            <p:ph type="sldNum" sz="quarter" idx="12"/>
          </p:nvPr>
        </p:nvSpPr>
        <p:spPr/>
        <p:txBody>
          <a:bodyPr/>
          <a:lstStyle/>
          <a:p>
            <a:fld id="{11D920D7-18D8-924D-A92F-6B42551A4821}" type="slidenum">
              <a:rPr lang="en-US"/>
              <a:t>‹#›</a:t>
            </a:fld>
            <a:endParaRPr lang="en-US"/>
          </a:p>
        </p:txBody>
      </p:sp>
    </p:spTree>
    <p:extLst>
      <p:ext uri="{BB962C8B-B14F-4D97-AF65-F5344CB8AC3E}">
        <p14:creationId xmlns:p14="http://schemas.microsoft.com/office/powerpoint/2010/main" val="4229806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2DDAC-42CA-0E46-9BC3-BCE2CB3655E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4783DA-143B-874B-AA5F-14C48B1C32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D26CF0-1290-5340-8686-A49F354DB62E}"/>
              </a:ext>
            </a:extLst>
          </p:cNvPr>
          <p:cNvSpPr>
            <a:spLocks noGrp="1"/>
          </p:cNvSpPr>
          <p:nvPr>
            <p:ph type="dt" sz="half" idx="10"/>
          </p:nvPr>
        </p:nvSpPr>
        <p:spPr/>
        <p:txBody>
          <a:bodyPr/>
          <a:lstStyle/>
          <a:p>
            <a:fld id="{DCB9B2EC-5A63-5042-B147-BD05D3968811}" type="datetimeFigureOut">
              <a:rPr lang="en-US"/>
              <a:t>12/17/2019</a:t>
            </a:fld>
            <a:endParaRPr lang="en-US"/>
          </a:p>
        </p:txBody>
      </p:sp>
      <p:sp>
        <p:nvSpPr>
          <p:cNvPr id="5" name="Footer Placeholder 4">
            <a:extLst>
              <a:ext uri="{FF2B5EF4-FFF2-40B4-BE49-F238E27FC236}">
                <a16:creationId xmlns:a16="http://schemas.microsoft.com/office/drawing/2014/main" id="{4C116ED5-92B8-C94D-BABD-165DCB918A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9C3358-7A48-5C48-AF8A-86518C52D9B7}"/>
              </a:ext>
            </a:extLst>
          </p:cNvPr>
          <p:cNvSpPr>
            <a:spLocks noGrp="1"/>
          </p:cNvSpPr>
          <p:nvPr>
            <p:ph type="sldNum" sz="quarter" idx="12"/>
          </p:nvPr>
        </p:nvSpPr>
        <p:spPr/>
        <p:txBody>
          <a:bodyPr/>
          <a:lstStyle/>
          <a:p>
            <a:fld id="{11D920D7-18D8-924D-A92F-6B42551A4821}" type="slidenum">
              <a:rPr lang="en-US"/>
              <a:t>‹#›</a:t>
            </a:fld>
            <a:endParaRPr lang="en-US"/>
          </a:p>
        </p:txBody>
      </p:sp>
    </p:spTree>
    <p:extLst>
      <p:ext uri="{BB962C8B-B14F-4D97-AF65-F5344CB8AC3E}">
        <p14:creationId xmlns:p14="http://schemas.microsoft.com/office/powerpoint/2010/main" val="3033650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7E61AA-2DEA-A049-9798-C59A80ED47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E5E65A6-12E8-DB44-8ACB-DC3880486D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0A55FE-640B-BD4B-ADE1-EB44ED7C09D1}"/>
              </a:ext>
            </a:extLst>
          </p:cNvPr>
          <p:cNvSpPr>
            <a:spLocks noGrp="1"/>
          </p:cNvSpPr>
          <p:nvPr>
            <p:ph type="dt" sz="half" idx="10"/>
          </p:nvPr>
        </p:nvSpPr>
        <p:spPr/>
        <p:txBody>
          <a:bodyPr/>
          <a:lstStyle/>
          <a:p>
            <a:fld id="{DCB9B2EC-5A63-5042-B147-BD05D3968811}" type="datetimeFigureOut">
              <a:rPr lang="en-US"/>
              <a:t>12/17/2019</a:t>
            </a:fld>
            <a:endParaRPr lang="en-US"/>
          </a:p>
        </p:txBody>
      </p:sp>
      <p:sp>
        <p:nvSpPr>
          <p:cNvPr id="5" name="Footer Placeholder 4">
            <a:extLst>
              <a:ext uri="{FF2B5EF4-FFF2-40B4-BE49-F238E27FC236}">
                <a16:creationId xmlns:a16="http://schemas.microsoft.com/office/drawing/2014/main" id="{3C89F61A-D6BB-A24C-9C4E-482844DF1E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E6861E-B4D7-594F-AB3C-70BA8BF2541B}"/>
              </a:ext>
            </a:extLst>
          </p:cNvPr>
          <p:cNvSpPr>
            <a:spLocks noGrp="1"/>
          </p:cNvSpPr>
          <p:nvPr>
            <p:ph type="sldNum" sz="quarter" idx="12"/>
          </p:nvPr>
        </p:nvSpPr>
        <p:spPr/>
        <p:txBody>
          <a:bodyPr/>
          <a:lstStyle/>
          <a:p>
            <a:fld id="{11D920D7-18D8-924D-A92F-6B42551A4821}" type="slidenum">
              <a:rPr lang="en-US"/>
              <a:t>‹#›</a:t>
            </a:fld>
            <a:endParaRPr lang="en-US"/>
          </a:p>
        </p:txBody>
      </p:sp>
    </p:spTree>
    <p:extLst>
      <p:ext uri="{BB962C8B-B14F-4D97-AF65-F5344CB8AC3E}">
        <p14:creationId xmlns:p14="http://schemas.microsoft.com/office/powerpoint/2010/main" val="898389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E38EB-ACC7-764B-8B94-01912F9AC3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F7A9B2-E402-934A-833D-5CE7A6F189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FFD4E8-45D2-4942-B3E2-2E06AC4AAC10}"/>
              </a:ext>
            </a:extLst>
          </p:cNvPr>
          <p:cNvSpPr>
            <a:spLocks noGrp="1"/>
          </p:cNvSpPr>
          <p:nvPr>
            <p:ph type="dt" sz="half" idx="10"/>
          </p:nvPr>
        </p:nvSpPr>
        <p:spPr/>
        <p:txBody>
          <a:bodyPr/>
          <a:lstStyle/>
          <a:p>
            <a:fld id="{DCB9B2EC-5A63-5042-B147-BD05D3968811}" type="datetimeFigureOut">
              <a:rPr lang="en-US"/>
              <a:t>12/17/2019</a:t>
            </a:fld>
            <a:endParaRPr lang="en-US"/>
          </a:p>
        </p:txBody>
      </p:sp>
      <p:sp>
        <p:nvSpPr>
          <p:cNvPr id="5" name="Footer Placeholder 4">
            <a:extLst>
              <a:ext uri="{FF2B5EF4-FFF2-40B4-BE49-F238E27FC236}">
                <a16:creationId xmlns:a16="http://schemas.microsoft.com/office/drawing/2014/main" id="{70A050F7-A916-1F4B-B168-E64224B001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FB5B03-B214-9547-9C0B-FCC90111F758}"/>
              </a:ext>
            </a:extLst>
          </p:cNvPr>
          <p:cNvSpPr>
            <a:spLocks noGrp="1"/>
          </p:cNvSpPr>
          <p:nvPr>
            <p:ph type="sldNum" sz="quarter" idx="12"/>
          </p:nvPr>
        </p:nvSpPr>
        <p:spPr/>
        <p:txBody>
          <a:bodyPr/>
          <a:lstStyle/>
          <a:p>
            <a:fld id="{11D920D7-18D8-924D-A92F-6B42551A4821}" type="slidenum">
              <a:rPr lang="en-US"/>
              <a:t>‹#›</a:t>
            </a:fld>
            <a:endParaRPr lang="en-US"/>
          </a:p>
        </p:txBody>
      </p:sp>
    </p:spTree>
    <p:extLst>
      <p:ext uri="{BB962C8B-B14F-4D97-AF65-F5344CB8AC3E}">
        <p14:creationId xmlns:p14="http://schemas.microsoft.com/office/powerpoint/2010/main" val="4032713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75E1F-D849-0C47-AF49-485B6B594F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5B88B1-D510-A842-8E4F-5F4691E74A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D6357B-D835-DA4E-8C21-0A89889FAE2C}"/>
              </a:ext>
            </a:extLst>
          </p:cNvPr>
          <p:cNvSpPr>
            <a:spLocks noGrp="1"/>
          </p:cNvSpPr>
          <p:nvPr>
            <p:ph type="dt" sz="half" idx="10"/>
          </p:nvPr>
        </p:nvSpPr>
        <p:spPr/>
        <p:txBody>
          <a:bodyPr/>
          <a:lstStyle/>
          <a:p>
            <a:fld id="{DCB9B2EC-5A63-5042-B147-BD05D3968811}" type="datetimeFigureOut">
              <a:rPr lang="en-US"/>
              <a:t>12/17/2019</a:t>
            </a:fld>
            <a:endParaRPr lang="en-US"/>
          </a:p>
        </p:txBody>
      </p:sp>
      <p:sp>
        <p:nvSpPr>
          <p:cNvPr id="5" name="Footer Placeholder 4">
            <a:extLst>
              <a:ext uri="{FF2B5EF4-FFF2-40B4-BE49-F238E27FC236}">
                <a16:creationId xmlns:a16="http://schemas.microsoft.com/office/drawing/2014/main" id="{AD4A9C60-6B6E-EA4A-926F-E36D41989D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1091CA-3081-434F-8637-6AF2D8157AF6}"/>
              </a:ext>
            </a:extLst>
          </p:cNvPr>
          <p:cNvSpPr>
            <a:spLocks noGrp="1"/>
          </p:cNvSpPr>
          <p:nvPr>
            <p:ph type="sldNum" sz="quarter" idx="12"/>
          </p:nvPr>
        </p:nvSpPr>
        <p:spPr/>
        <p:txBody>
          <a:bodyPr/>
          <a:lstStyle/>
          <a:p>
            <a:fld id="{11D920D7-18D8-924D-A92F-6B42551A4821}" type="slidenum">
              <a:rPr lang="en-US"/>
              <a:t>‹#›</a:t>
            </a:fld>
            <a:endParaRPr lang="en-US"/>
          </a:p>
        </p:txBody>
      </p:sp>
    </p:spTree>
    <p:extLst>
      <p:ext uri="{BB962C8B-B14F-4D97-AF65-F5344CB8AC3E}">
        <p14:creationId xmlns:p14="http://schemas.microsoft.com/office/powerpoint/2010/main" val="243444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4636C-C299-3D4F-8AE6-42EDEE226E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0DCBE4-7147-5545-97DF-59EAB4BC65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721E269-FCCE-1540-A94B-8E7EA92AF8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83C2594-0F69-CE46-8FD2-F95C81BB9773}"/>
              </a:ext>
            </a:extLst>
          </p:cNvPr>
          <p:cNvSpPr>
            <a:spLocks noGrp="1"/>
          </p:cNvSpPr>
          <p:nvPr>
            <p:ph type="dt" sz="half" idx="10"/>
          </p:nvPr>
        </p:nvSpPr>
        <p:spPr/>
        <p:txBody>
          <a:bodyPr/>
          <a:lstStyle/>
          <a:p>
            <a:fld id="{DCB9B2EC-5A63-5042-B147-BD05D3968811}" type="datetimeFigureOut">
              <a:rPr lang="en-US"/>
              <a:t>12/17/2019</a:t>
            </a:fld>
            <a:endParaRPr lang="en-US"/>
          </a:p>
        </p:txBody>
      </p:sp>
      <p:sp>
        <p:nvSpPr>
          <p:cNvPr id="6" name="Footer Placeholder 5">
            <a:extLst>
              <a:ext uri="{FF2B5EF4-FFF2-40B4-BE49-F238E27FC236}">
                <a16:creationId xmlns:a16="http://schemas.microsoft.com/office/drawing/2014/main" id="{B868541D-AC90-BB40-84C4-69030FE2E5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E7792A-CEC5-894B-BFC0-5D593889B139}"/>
              </a:ext>
            </a:extLst>
          </p:cNvPr>
          <p:cNvSpPr>
            <a:spLocks noGrp="1"/>
          </p:cNvSpPr>
          <p:nvPr>
            <p:ph type="sldNum" sz="quarter" idx="12"/>
          </p:nvPr>
        </p:nvSpPr>
        <p:spPr/>
        <p:txBody>
          <a:bodyPr/>
          <a:lstStyle/>
          <a:p>
            <a:fld id="{11D920D7-18D8-924D-A92F-6B42551A4821}" type="slidenum">
              <a:rPr lang="en-US"/>
              <a:t>‹#›</a:t>
            </a:fld>
            <a:endParaRPr lang="en-US"/>
          </a:p>
        </p:txBody>
      </p:sp>
    </p:spTree>
    <p:extLst>
      <p:ext uri="{BB962C8B-B14F-4D97-AF65-F5344CB8AC3E}">
        <p14:creationId xmlns:p14="http://schemas.microsoft.com/office/powerpoint/2010/main" val="4161332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C654A-C768-FC4B-80C7-2C2DC1C067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7D699C-32C1-A340-9E43-6407C8A7E4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F5B2BE-70F0-3A43-A1AD-53CBDC5FCC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1BE8C1-DA67-CD44-9144-503FCAA8FC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DF860C-78DE-2546-8E13-EC82ABF7A7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7575AB-1638-4744-9D94-A888A8B29003}"/>
              </a:ext>
            </a:extLst>
          </p:cNvPr>
          <p:cNvSpPr>
            <a:spLocks noGrp="1"/>
          </p:cNvSpPr>
          <p:nvPr>
            <p:ph type="dt" sz="half" idx="10"/>
          </p:nvPr>
        </p:nvSpPr>
        <p:spPr/>
        <p:txBody>
          <a:bodyPr/>
          <a:lstStyle/>
          <a:p>
            <a:fld id="{DCB9B2EC-5A63-5042-B147-BD05D3968811}" type="datetimeFigureOut">
              <a:rPr lang="en-US"/>
              <a:t>12/17/2019</a:t>
            </a:fld>
            <a:endParaRPr lang="en-US"/>
          </a:p>
        </p:txBody>
      </p:sp>
      <p:sp>
        <p:nvSpPr>
          <p:cNvPr id="8" name="Footer Placeholder 7">
            <a:extLst>
              <a:ext uri="{FF2B5EF4-FFF2-40B4-BE49-F238E27FC236}">
                <a16:creationId xmlns:a16="http://schemas.microsoft.com/office/drawing/2014/main" id="{B14FD438-1C01-A04F-9CBC-FEA1895F32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4C330F-8E7A-F142-A66C-8990B7E7F924}"/>
              </a:ext>
            </a:extLst>
          </p:cNvPr>
          <p:cNvSpPr>
            <a:spLocks noGrp="1"/>
          </p:cNvSpPr>
          <p:nvPr>
            <p:ph type="sldNum" sz="quarter" idx="12"/>
          </p:nvPr>
        </p:nvSpPr>
        <p:spPr/>
        <p:txBody>
          <a:bodyPr/>
          <a:lstStyle/>
          <a:p>
            <a:fld id="{11D920D7-18D8-924D-A92F-6B42551A4821}" type="slidenum">
              <a:rPr lang="en-US"/>
              <a:t>‹#›</a:t>
            </a:fld>
            <a:endParaRPr lang="en-US"/>
          </a:p>
        </p:txBody>
      </p:sp>
    </p:spTree>
    <p:extLst>
      <p:ext uri="{BB962C8B-B14F-4D97-AF65-F5344CB8AC3E}">
        <p14:creationId xmlns:p14="http://schemas.microsoft.com/office/powerpoint/2010/main" val="648680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B14F-AC13-164D-8FF9-9E8A8FAA21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7BA50F-40AB-C94A-A4BB-E10CDA8719F9}"/>
              </a:ext>
            </a:extLst>
          </p:cNvPr>
          <p:cNvSpPr>
            <a:spLocks noGrp="1"/>
          </p:cNvSpPr>
          <p:nvPr>
            <p:ph type="dt" sz="half" idx="10"/>
          </p:nvPr>
        </p:nvSpPr>
        <p:spPr/>
        <p:txBody>
          <a:bodyPr/>
          <a:lstStyle/>
          <a:p>
            <a:fld id="{DCB9B2EC-5A63-5042-B147-BD05D3968811}" type="datetimeFigureOut">
              <a:rPr lang="en-US"/>
              <a:t>12/17/2019</a:t>
            </a:fld>
            <a:endParaRPr lang="en-US"/>
          </a:p>
        </p:txBody>
      </p:sp>
      <p:sp>
        <p:nvSpPr>
          <p:cNvPr id="4" name="Footer Placeholder 3">
            <a:extLst>
              <a:ext uri="{FF2B5EF4-FFF2-40B4-BE49-F238E27FC236}">
                <a16:creationId xmlns:a16="http://schemas.microsoft.com/office/drawing/2014/main" id="{6DE3B3C9-FF81-E940-9278-9E1943A279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39981D-7D52-5E44-9578-F5B9516BCC97}"/>
              </a:ext>
            </a:extLst>
          </p:cNvPr>
          <p:cNvSpPr>
            <a:spLocks noGrp="1"/>
          </p:cNvSpPr>
          <p:nvPr>
            <p:ph type="sldNum" sz="quarter" idx="12"/>
          </p:nvPr>
        </p:nvSpPr>
        <p:spPr/>
        <p:txBody>
          <a:bodyPr/>
          <a:lstStyle/>
          <a:p>
            <a:fld id="{11D920D7-18D8-924D-A92F-6B42551A4821}" type="slidenum">
              <a:rPr lang="en-US"/>
              <a:t>‹#›</a:t>
            </a:fld>
            <a:endParaRPr lang="en-US"/>
          </a:p>
        </p:txBody>
      </p:sp>
    </p:spTree>
    <p:extLst>
      <p:ext uri="{BB962C8B-B14F-4D97-AF65-F5344CB8AC3E}">
        <p14:creationId xmlns:p14="http://schemas.microsoft.com/office/powerpoint/2010/main" val="186591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FA4F76-6718-624B-87FF-CB2327150169}"/>
              </a:ext>
            </a:extLst>
          </p:cNvPr>
          <p:cNvSpPr>
            <a:spLocks noGrp="1"/>
          </p:cNvSpPr>
          <p:nvPr>
            <p:ph type="dt" sz="half" idx="10"/>
          </p:nvPr>
        </p:nvSpPr>
        <p:spPr/>
        <p:txBody>
          <a:bodyPr/>
          <a:lstStyle/>
          <a:p>
            <a:fld id="{DCB9B2EC-5A63-5042-B147-BD05D3968811}" type="datetimeFigureOut">
              <a:rPr lang="en-US"/>
              <a:t>12/17/2019</a:t>
            </a:fld>
            <a:endParaRPr lang="en-US"/>
          </a:p>
        </p:txBody>
      </p:sp>
      <p:sp>
        <p:nvSpPr>
          <p:cNvPr id="3" name="Footer Placeholder 2">
            <a:extLst>
              <a:ext uri="{FF2B5EF4-FFF2-40B4-BE49-F238E27FC236}">
                <a16:creationId xmlns:a16="http://schemas.microsoft.com/office/drawing/2014/main" id="{75E80711-74A2-D543-A8C2-4D72CE5DEA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111A47-A95F-E04E-8B93-FD8B42BFF934}"/>
              </a:ext>
            </a:extLst>
          </p:cNvPr>
          <p:cNvSpPr>
            <a:spLocks noGrp="1"/>
          </p:cNvSpPr>
          <p:nvPr>
            <p:ph type="sldNum" sz="quarter" idx="12"/>
          </p:nvPr>
        </p:nvSpPr>
        <p:spPr/>
        <p:txBody>
          <a:bodyPr/>
          <a:lstStyle/>
          <a:p>
            <a:fld id="{11D920D7-18D8-924D-A92F-6B42551A4821}" type="slidenum">
              <a:rPr lang="en-US"/>
              <a:t>‹#›</a:t>
            </a:fld>
            <a:endParaRPr lang="en-US"/>
          </a:p>
        </p:txBody>
      </p:sp>
    </p:spTree>
    <p:extLst>
      <p:ext uri="{BB962C8B-B14F-4D97-AF65-F5344CB8AC3E}">
        <p14:creationId xmlns:p14="http://schemas.microsoft.com/office/powerpoint/2010/main" val="3489959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59CAB-F3E6-7747-AF5E-39C1554554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F905A67-5D53-A04D-9489-2C05DD140A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27CAD0-5370-524E-9440-A046C61F0D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E251C6-FEBA-EA4B-B198-8CE4F1CA7663}"/>
              </a:ext>
            </a:extLst>
          </p:cNvPr>
          <p:cNvSpPr>
            <a:spLocks noGrp="1"/>
          </p:cNvSpPr>
          <p:nvPr>
            <p:ph type="dt" sz="half" idx="10"/>
          </p:nvPr>
        </p:nvSpPr>
        <p:spPr/>
        <p:txBody>
          <a:bodyPr/>
          <a:lstStyle/>
          <a:p>
            <a:fld id="{DCB9B2EC-5A63-5042-B147-BD05D3968811}" type="datetimeFigureOut">
              <a:rPr lang="en-US"/>
              <a:t>12/17/2019</a:t>
            </a:fld>
            <a:endParaRPr lang="en-US"/>
          </a:p>
        </p:txBody>
      </p:sp>
      <p:sp>
        <p:nvSpPr>
          <p:cNvPr id="6" name="Footer Placeholder 5">
            <a:extLst>
              <a:ext uri="{FF2B5EF4-FFF2-40B4-BE49-F238E27FC236}">
                <a16:creationId xmlns:a16="http://schemas.microsoft.com/office/drawing/2014/main" id="{480A43A9-62A9-564E-A871-3E2DB548E3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F86CA3-94B9-B848-9F22-2211AAAD05CA}"/>
              </a:ext>
            </a:extLst>
          </p:cNvPr>
          <p:cNvSpPr>
            <a:spLocks noGrp="1"/>
          </p:cNvSpPr>
          <p:nvPr>
            <p:ph type="sldNum" sz="quarter" idx="12"/>
          </p:nvPr>
        </p:nvSpPr>
        <p:spPr/>
        <p:txBody>
          <a:bodyPr/>
          <a:lstStyle/>
          <a:p>
            <a:fld id="{11D920D7-18D8-924D-A92F-6B42551A4821}" type="slidenum">
              <a:rPr lang="en-US"/>
              <a:t>‹#›</a:t>
            </a:fld>
            <a:endParaRPr lang="en-US"/>
          </a:p>
        </p:txBody>
      </p:sp>
    </p:spTree>
    <p:extLst>
      <p:ext uri="{BB962C8B-B14F-4D97-AF65-F5344CB8AC3E}">
        <p14:creationId xmlns:p14="http://schemas.microsoft.com/office/powerpoint/2010/main" val="2734530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A086F-229C-614C-BA4A-8CDD75607C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60CDD8E-6DFF-E844-A145-B3A9235AA8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533859-00CD-C54D-8519-674F348DAA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C11197-4E8C-594A-8E57-ED771AC601E6}"/>
              </a:ext>
            </a:extLst>
          </p:cNvPr>
          <p:cNvSpPr>
            <a:spLocks noGrp="1"/>
          </p:cNvSpPr>
          <p:nvPr>
            <p:ph type="dt" sz="half" idx="10"/>
          </p:nvPr>
        </p:nvSpPr>
        <p:spPr/>
        <p:txBody>
          <a:bodyPr/>
          <a:lstStyle/>
          <a:p>
            <a:fld id="{DCB9B2EC-5A63-5042-B147-BD05D3968811}" type="datetimeFigureOut">
              <a:rPr lang="en-US"/>
              <a:t>12/17/2019</a:t>
            </a:fld>
            <a:endParaRPr lang="en-US"/>
          </a:p>
        </p:txBody>
      </p:sp>
      <p:sp>
        <p:nvSpPr>
          <p:cNvPr id="6" name="Footer Placeholder 5">
            <a:extLst>
              <a:ext uri="{FF2B5EF4-FFF2-40B4-BE49-F238E27FC236}">
                <a16:creationId xmlns:a16="http://schemas.microsoft.com/office/drawing/2014/main" id="{4470C189-7C37-A045-80F9-401AFC3C29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761BA4-5A9A-3D40-BB06-7DE46D01639C}"/>
              </a:ext>
            </a:extLst>
          </p:cNvPr>
          <p:cNvSpPr>
            <a:spLocks noGrp="1"/>
          </p:cNvSpPr>
          <p:nvPr>
            <p:ph type="sldNum" sz="quarter" idx="12"/>
          </p:nvPr>
        </p:nvSpPr>
        <p:spPr/>
        <p:txBody>
          <a:bodyPr/>
          <a:lstStyle/>
          <a:p>
            <a:fld id="{11D920D7-18D8-924D-A92F-6B42551A4821}" type="slidenum">
              <a:rPr lang="en-US"/>
              <a:t>‹#›</a:t>
            </a:fld>
            <a:endParaRPr lang="en-US"/>
          </a:p>
        </p:txBody>
      </p:sp>
    </p:spTree>
    <p:extLst>
      <p:ext uri="{BB962C8B-B14F-4D97-AF65-F5344CB8AC3E}">
        <p14:creationId xmlns:p14="http://schemas.microsoft.com/office/powerpoint/2010/main" val="2411776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F7EC20-A764-8F4B-B7C1-C94262563C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74D06B-9E93-A143-8A65-A80694640C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56DC67-3041-1742-B8FC-6405D6A36A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B9B2EC-5A63-5042-B147-BD05D3968811}" type="datetimeFigureOut">
              <a:rPr lang="en-US"/>
              <a:t>12/17/2019</a:t>
            </a:fld>
            <a:endParaRPr lang="en-US"/>
          </a:p>
        </p:txBody>
      </p:sp>
      <p:sp>
        <p:nvSpPr>
          <p:cNvPr id="5" name="Footer Placeholder 4">
            <a:extLst>
              <a:ext uri="{FF2B5EF4-FFF2-40B4-BE49-F238E27FC236}">
                <a16:creationId xmlns:a16="http://schemas.microsoft.com/office/drawing/2014/main" id="{107D5B21-F0F1-E944-BFB3-760370AB0C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19B23F-46D5-F244-A575-D35112F15B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D920D7-18D8-924D-A92F-6B42551A4821}" type="slidenum">
              <a:rPr lang="en-US"/>
              <a:t>‹#›</a:t>
            </a:fld>
            <a:endParaRPr lang="en-US"/>
          </a:p>
        </p:txBody>
      </p:sp>
    </p:spTree>
    <p:extLst>
      <p:ext uri="{BB962C8B-B14F-4D97-AF65-F5344CB8AC3E}">
        <p14:creationId xmlns:p14="http://schemas.microsoft.com/office/powerpoint/2010/main" val="2474892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en.wikipedia.org/wiki/Alfr%C3%A9d_Haar"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en.wikipedia.org/wiki/Orthogonal" TargetMode="External"/><Relationship Id="rId2" Type="http://schemas.openxmlformats.org/officeDocument/2006/relationships/hyperlink" Target="https://en.wikipedia.org/wiki/Walsh_transform" TargetMode="External"/><Relationship Id="rId1" Type="http://schemas.openxmlformats.org/officeDocument/2006/relationships/slideLayout" Target="../slideLayouts/slideLayout2.xml"/><Relationship Id="rId5" Type="http://schemas.openxmlformats.org/officeDocument/2006/relationships/hyperlink" Target="https://en.wikipedia.org/wiki/JPEG" TargetMode="External"/><Relationship Id="rId4" Type="http://schemas.openxmlformats.org/officeDocument/2006/relationships/hyperlink" Target="https://en.wikipedia.org/wiki/Image_compression"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CE24-8903-4E47-A5DF-7D0C0458A445}"/>
              </a:ext>
            </a:extLst>
          </p:cNvPr>
          <p:cNvSpPr>
            <a:spLocks noGrp="1"/>
          </p:cNvSpPr>
          <p:nvPr>
            <p:ph type="title"/>
          </p:nvPr>
        </p:nvSpPr>
        <p:spPr>
          <a:xfrm>
            <a:off x="838200" y="365126"/>
            <a:ext cx="10515600" cy="907494"/>
          </a:xfrm>
        </p:spPr>
        <p:txBody>
          <a:bodyPr>
            <a:normAutofit fontScale="90000"/>
          </a:bodyPr>
          <a:lstStyle/>
          <a:p>
            <a:r>
              <a:rPr lang="en-US" b="0" i="0" dirty="0">
                <a:effectLst/>
                <a:latin typeface="Arial" panose="020B0604020202020204" pitchFamily="34" charset="0"/>
              </a:rPr>
              <a:t>Frequency Domain</a:t>
            </a:r>
            <a:br>
              <a:rPr lang="en-US" b="0" i="0" dirty="0">
                <a:effectLst/>
                <a:latin typeface="Arial" panose="020B0604020202020204" pitchFamily="34" charset="0"/>
              </a:rPr>
            </a:br>
            <a:endParaRPr lang="en-US" dirty="0"/>
          </a:p>
        </p:txBody>
      </p:sp>
      <p:sp>
        <p:nvSpPr>
          <p:cNvPr id="3" name="Subtitle 2">
            <a:extLst>
              <a:ext uri="{FF2B5EF4-FFF2-40B4-BE49-F238E27FC236}">
                <a16:creationId xmlns:a16="http://schemas.microsoft.com/office/drawing/2014/main" id="{7E21E8AD-7B52-FC4F-A192-19465949BA43}"/>
              </a:ext>
            </a:extLst>
          </p:cNvPr>
          <p:cNvSpPr>
            <a:spLocks noGrp="1"/>
          </p:cNvSpPr>
          <p:nvPr>
            <p:ph idx="1"/>
          </p:nvPr>
        </p:nvSpPr>
        <p:spPr>
          <a:xfrm>
            <a:off x="659091" y="930078"/>
            <a:ext cx="10515600" cy="5562796"/>
          </a:xfrm>
        </p:spPr>
        <p:txBody>
          <a:bodyPr/>
          <a:lstStyle/>
          <a:p>
            <a:r>
              <a:rPr lang="en-US" b="0" i="0" dirty="0">
                <a:solidFill>
                  <a:srgbClr val="000000"/>
                </a:solidFill>
                <a:effectLst/>
                <a:latin typeface="Arial" panose="020B0604020202020204" pitchFamily="34" charset="0"/>
              </a:rPr>
              <a:t>Till now, all the domains in which we have analyzed a signal , we analyze it with respect to time. But in frequency domain we don’t analyze signal with respect to time, but with respect of frequency.</a:t>
            </a:r>
          </a:p>
          <a:p>
            <a:r>
              <a:rPr lang="en-US" dirty="0">
                <a:solidFill>
                  <a:srgbClr val="000000"/>
                </a:solidFill>
                <a:latin typeface="Arial" panose="020B0604020202020204" pitchFamily="34" charset="0"/>
              </a:rPr>
              <a:t>In spatial domain, we deal with images as it is. The value of the pixels of the image change with respect to scene. Whereas in frequency domain, we deal with the rate at which the pixel values are changing in spatial domain.</a:t>
            </a:r>
          </a:p>
          <a:p>
            <a:r>
              <a:rPr lang="en-US" dirty="0">
                <a:solidFill>
                  <a:srgbClr val="000000"/>
                </a:solidFill>
                <a:latin typeface="Arial" panose="020B0604020202020204" pitchFamily="34" charset="0"/>
              </a:rPr>
              <a:t>For simplicity, Let’s put it this way.</a:t>
            </a:r>
          </a:p>
          <a:p>
            <a:pPr lvl="1"/>
            <a:endParaRPr lang="en-US" dirty="0">
              <a:solidFill>
                <a:srgbClr val="000000"/>
              </a:solidFill>
              <a:latin typeface="Arial" panose="020B0604020202020204" pitchFamily="34" charset="0"/>
            </a:endParaRPr>
          </a:p>
          <a:p>
            <a:endParaRPr lang="en-US" dirty="0">
              <a:solidFill>
                <a:srgbClr val="000000"/>
              </a:solidFill>
              <a:latin typeface="Arial" panose="020B0604020202020204" pitchFamily="34" charset="0"/>
            </a:endParaRPr>
          </a:p>
          <a:p>
            <a:endParaRPr lang="en-US" dirty="0">
              <a:solidFill>
                <a:srgbClr val="000000"/>
              </a:solidFill>
              <a:latin typeface="Arial" panose="020B0604020202020204" pitchFamily="34" charset="0"/>
            </a:endParaRPr>
          </a:p>
          <a:p>
            <a:endParaRPr lang="en-US" dirty="0">
              <a:solidFill>
                <a:srgbClr val="000000"/>
              </a:solidFill>
              <a:latin typeface="Arial" panose="020B0604020202020204" pitchFamily="34" charset="0"/>
            </a:endParaRPr>
          </a:p>
          <a:p>
            <a:endParaRPr lang="en-US" dirty="0"/>
          </a:p>
        </p:txBody>
      </p:sp>
      <p:pic>
        <p:nvPicPr>
          <p:cNvPr id="4" name="Picture 3">
            <a:extLst>
              <a:ext uri="{FF2B5EF4-FFF2-40B4-BE49-F238E27FC236}">
                <a16:creationId xmlns:a16="http://schemas.microsoft.com/office/drawing/2014/main" id="{ACB8757B-6856-456A-A9BF-C78FCF22470D}"/>
              </a:ext>
            </a:extLst>
          </p:cNvPr>
          <p:cNvPicPr>
            <a:picLocks noChangeAspect="1"/>
          </p:cNvPicPr>
          <p:nvPr/>
        </p:nvPicPr>
        <p:blipFill>
          <a:blip r:embed="rId2"/>
          <a:stretch>
            <a:fillRect/>
          </a:stretch>
        </p:blipFill>
        <p:spPr>
          <a:xfrm>
            <a:off x="3252861" y="4736585"/>
            <a:ext cx="5981700" cy="1562100"/>
          </a:xfrm>
          <a:prstGeom prst="rect">
            <a:avLst/>
          </a:prstGeom>
        </p:spPr>
      </p:pic>
      <p:sp>
        <p:nvSpPr>
          <p:cNvPr id="5" name="TextBox 4">
            <a:extLst>
              <a:ext uri="{FF2B5EF4-FFF2-40B4-BE49-F238E27FC236}">
                <a16:creationId xmlns:a16="http://schemas.microsoft.com/office/drawing/2014/main" id="{0AD25623-2C62-4867-8E88-76397F1CD09D}"/>
              </a:ext>
            </a:extLst>
          </p:cNvPr>
          <p:cNvSpPr txBox="1"/>
          <p:nvPr/>
        </p:nvSpPr>
        <p:spPr>
          <a:xfrm>
            <a:off x="5343497" y="6400279"/>
            <a:ext cx="3891064" cy="379379"/>
          </a:xfrm>
          <a:prstGeom prst="rect">
            <a:avLst/>
          </a:prstGeom>
          <a:noFill/>
        </p:spPr>
        <p:txBody>
          <a:bodyPr wrap="square" rtlCol="0">
            <a:spAutoFit/>
          </a:bodyPr>
          <a:lstStyle/>
          <a:p>
            <a:r>
              <a:rPr lang="en-US" dirty="0">
                <a:latin typeface="Arial" panose="020B0604020202020204" pitchFamily="34" charset="0"/>
              </a:rPr>
              <a:t>Fig : Spatial domain</a:t>
            </a:r>
          </a:p>
        </p:txBody>
      </p:sp>
    </p:spTree>
    <p:extLst>
      <p:ext uri="{BB962C8B-B14F-4D97-AF65-F5344CB8AC3E}">
        <p14:creationId xmlns:p14="http://schemas.microsoft.com/office/powerpoint/2010/main" val="1302201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A7A38-E99A-43E1-8A59-6155457C0240}"/>
              </a:ext>
            </a:extLst>
          </p:cNvPr>
          <p:cNvSpPr>
            <a:spLocks noGrp="1"/>
          </p:cNvSpPr>
          <p:nvPr>
            <p:ph type="title"/>
          </p:nvPr>
        </p:nvSpPr>
        <p:spPr/>
        <p:txBody>
          <a:bodyPr>
            <a:normAutofit fontScale="90000"/>
          </a:bodyPr>
          <a:lstStyle/>
          <a:p>
            <a:r>
              <a:rPr lang="en-US" b="1" dirty="0"/>
              <a:t>What are the differences between a power signal and an energy signal?</a:t>
            </a:r>
            <a:br>
              <a:rPr lang="en-US" b="1" dirty="0"/>
            </a:br>
            <a:endParaRPr lang="en-US" dirty="0"/>
          </a:p>
        </p:txBody>
      </p:sp>
      <p:sp>
        <p:nvSpPr>
          <p:cNvPr id="3" name="Content Placeholder 2">
            <a:extLst>
              <a:ext uri="{FF2B5EF4-FFF2-40B4-BE49-F238E27FC236}">
                <a16:creationId xmlns:a16="http://schemas.microsoft.com/office/drawing/2014/main" id="{D52BBEDB-E675-415E-ADEF-1AF9A15DCBA8}"/>
              </a:ext>
            </a:extLst>
          </p:cNvPr>
          <p:cNvSpPr>
            <a:spLocks noGrp="1"/>
          </p:cNvSpPr>
          <p:nvPr>
            <p:ph idx="1"/>
          </p:nvPr>
        </p:nvSpPr>
        <p:spPr/>
        <p:txBody>
          <a:bodyPr>
            <a:normAutofit fontScale="85000" lnSpcReduction="20000"/>
          </a:bodyPr>
          <a:lstStyle/>
          <a:p>
            <a:r>
              <a:rPr lang="en-US" dirty="0"/>
              <a:t>A firecracker is the best example of an energy signal. Suppose you light a </a:t>
            </a:r>
            <a:r>
              <a:rPr lang="en-US" dirty="0" err="1"/>
              <a:t>firecracker.A</a:t>
            </a:r>
            <a:r>
              <a:rPr lang="en-US" dirty="0"/>
              <a:t> firecracker possesses a finite amount of energy, and combustion stops once the chemical energy stored in it runs out. Thus if we attempt to compute the power delivered by the firecracker over a very long (read infinite) period of time it will be zero. This is because power is energy divided by time and since the numerator (energy) is finite and the denominator (time) tends to infinity, the power of an energy signal is </a:t>
            </a:r>
            <a:r>
              <a:rPr lang="en-US" b="1" dirty="0"/>
              <a:t>zero.</a:t>
            </a:r>
          </a:p>
          <a:p>
            <a:r>
              <a:rPr lang="en-US" dirty="0"/>
              <a:t>Our sun is a good approximation of a power signal. This is because it delivers near constant power for very long periods of time (billions of years). In other words the energy of a power signal is </a:t>
            </a:r>
            <a:r>
              <a:rPr lang="en-US" b="1" dirty="0" err="1"/>
              <a:t>infinite</a:t>
            </a:r>
            <a:r>
              <a:rPr lang="en-US" dirty="0" err="1"/>
              <a:t>,because</a:t>
            </a:r>
            <a:r>
              <a:rPr lang="en-US" dirty="0"/>
              <a:t> power multiplied by time is energy and since power is constant and time tends to infinity, the energy of a power signal tends to infinity.  Remember in our example the sun is only an approximation to the ideal case because the sun does not contain infinite energy and will run out of energy someday. However, for our purposes it can be approximated as a constant power source. An ideal power signal is impossible to find in nature as it must contain infinite energy.</a:t>
            </a:r>
          </a:p>
        </p:txBody>
      </p:sp>
    </p:spTree>
    <p:extLst>
      <p:ext uri="{BB962C8B-B14F-4D97-AF65-F5344CB8AC3E}">
        <p14:creationId xmlns:p14="http://schemas.microsoft.com/office/powerpoint/2010/main" val="1227754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443B1-FDD9-4C12-8D9B-036723B73A5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0B16622-6334-40A3-9741-87092BFE15AF}"/>
              </a:ext>
            </a:extLst>
          </p:cNvPr>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r>
              <a:rPr lang="en-US" dirty="0"/>
              <a:t>Please refer class notes for properties of Fourier transformation.</a:t>
            </a:r>
          </a:p>
        </p:txBody>
      </p:sp>
    </p:spTree>
    <p:extLst>
      <p:ext uri="{BB962C8B-B14F-4D97-AF65-F5344CB8AC3E}">
        <p14:creationId xmlns:p14="http://schemas.microsoft.com/office/powerpoint/2010/main" val="2650250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F7348-B695-44B0-B74C-0EA5460BA73F}"/>
              </a:ext>
            </a:extLst>
          </p:cNvPr>
          <p:cNvSpPr>
            <a:spLocks noGrp="1"/>
          </p:cNvSpPr>
          <p:nvPr>
            <p:ph type="title"/>
          </p:nvPr>
        </p:nvSpPr>
        <p:spPr>
          <a:xfrm>
            <a:off x="838200" y="365125"/>
            <a:ext cx="10515600" cy="163793"/>
          </a:xfrm>
        </p:spPr>
        <p:txBody>
          <a:bodyPr>
            <a:normAutofit fontScale="90000"/>
          </a:bodyPr>
          <a:lstStyle/>
          <a:p>
            <a:r>
              <a:rPr lang="en-US" dirty="0">
                <a:latin typeface="Arial" panose="020B0604020202020204" pitchFamily="34" charset="0"/>
              </a:rPr>
              <a:t>Discrete Fourier transform</a:t>
            </a:r>
            <a:endParaRPr lang="en-US" dirty="0"/>
          </a:p>
        </p:txBody>
      </p:sp>
      <p:sp>
        <p:nvSpPr>
          <p:cNvPr id="3" name="Content Placeholder 2">
            <a:extLst>
              <a:ext uri="{FF2B5EF4-FFF2-40B4-BE49-F238E27FC236}">
                <a16:creationId xmlns:a16="http://schemas.microsoft.com/office/drawing/2014/main" id="{5DB5C477-6C40-44E7-8CE7-FBD6B21191FA}"/>
              </a:ext>
            </a:extLst>
          </p:cNvPr>
          <p:cNvSpPr>
            <a:spLocks noGrp="1"/>
          </p:cNvSpPr>
          <p:nvPr>
            <p:ph idx="1"/>
          </p:nvPr>
        </p:nvSpPr>
        <p:spPr>
          <a:xfrm>
            <a:off x="838200" y="733705"/>
            <a:ext cx="10515600" cy="5443258"/>
          </a:xfrm>
        </p:spPr>
        <p:txBody>
          <a:bodyPr>
            <a:normAutofit/>
          </a:bodyPr>
          <a:lstStyle/>
          <a:p>
            <a:endParaRPr lang="en-US" sz="1800" dirty="0">
              <a:solidFill>
                <a:srgbClr val="000000"/>
              </a:solidFill>
              <a:latin typeface="Arial" panose="020B0604020202020204" pitchFamily="34" charset="0"/>
            </a:endParaRPr>
          </a:p>
          <a:p>
            <a:r>
              <a:rPr lang="en-US" sz="1800" dirty="0">
                <a:solidFill>
                  <a:srgbClr val="000000"/>
                </a:solidFill>
                <a:latin typeface="Arial" panose="020B0604020202020204" pitchFamily="34" charset="0"/>
              </a:rPr>
              <a:t>Since we are dealing with images, and in fact digital images, so for digital images we will be working on discrete </a:t>
            </a:r>
            <a:r>
              <a:rPr lang="en-US" sz="1800" dirty="0" err="1">
                <a:solidFill>
                  <a:srgbClr val="000000"/>
                </a:solidFill>
                <a:latin typeface="Arial" panose="020B0604020202020204" pitchFamily="34" charset="0"/>
              </a:rPr>
              <a:t>fourier</a:t>
            </a:r>
            <a:r>
              <a:rPr lang="en-US" sz="1800" dirty="0">
                <a:solidFill>
                  <a:srgbClr val="000000"/>
                </a:solidFill>
                <a:latin typeface="Arial" panose="020B0604020202020204" pitchFamily="34" charset="0"/>
              </a:rPr>
              <a:t> transform</a:t>
            </a:r>
          </a:p>
          <a:p>
            <a:r>
              <a:rPr lang="en-US" sz="1800" dirty="0"/>
              <a:t>The DFT is the sampled Fourier Transform and therefore does not contain all frequencies forming an image, but only a set of samples which is large enough to fully describe the spatial domain image. The number of frequencies corresponds to the number of pixels in the spatial domain image, </a:t>
            </a:r>
            <a:r>
              <a:rPr lang="en-US" sz="1800" i="1" dirty="0"/>
              <a:t>i.e.</a:t>
            </a:r>
            <a:r>
              <a:rPr lang="en-US" sz="1800" dirty="0"/>
              <a:t> the image in the spatial and Fourier domain are of the same size.</a:t>
            </a:r>
            <a:endParaRPr lang="en-US" sz="1800" dirty="0">
              <a:solidFill>
                <a:srgbClr val="000000"/>
              </a:solidFill>
              <a:latin typeface="Arial" panose="020B0604020202020204" pitchFamily="34" charset="0"/>
            </a:endParaRPr>
          </a:p>
          <a:p>
            <a:r>
              <a:rPr lang="en-US" altLang="en-US" sz="1800" i="1" dirty="0">
                <a:solidFill>
                  <a:srgbClr val="222222"/>
                </a:solidFill>
                <a:latin typeface="Arial" panose="020B0604020202020204" pitchFamily="34" charset="0"/>
              </a:rPr>
              <a:t>Discrete Fourier transform</a:t>
            </a:r>
            <a:r>
              <a:rPr lang="en-US" altLang="en-US" sz="1800" dirty="0">
                <a:solidFill>
                  <a:srgbClr val="222222"/>
                </a:solidFill>
                <a:latin typeface="Arial" panose="020B0604020202020204" pitchFamily="34" charset="0"/>
                <a:cs typeface="Arial" panose="020B0604020202020204" pitchFamily="34" charset="0"/>
              </a:rPr>
              <a:t> transforms a </a:t>
            </a:r>
            <a:r>
              <a:rPr lang="en-US" altLang="en-US" sz="1800" dirty="0">
                <a:latin typeface="Arial" panose="020B0604020202020204" pitchFamily="34" charset="0"/>
                <a:cs typeface="Arial" panose="020B0604020202020204" pitchFamily="34" charset="0"/>
              </a:rPr>
              <a:t>sequence of </a:t>
            </a:r>
            <a:r>
              <a:rPr lang="en-US" altLang="en-US" sz="1800" i="1" dirty="0">
                <a:latin typeface="Arial" panose="020B0604020202020204" pitchFamily="34" charset="0"/>
                <a:cs typeface="Arial" panose="020B0604020202020204" pitchFamily="34" charset="0"/>
              </a:rPr>
              <a:t>N</a:t>
            </a:r>
            <a:r>
              <a:rPr lang="en-US" altLang="en-US" sz="1800" dirty="0">
                <a:latin typeface="Arial" panose="020B0604020202020204" pitchFamily="34" charset="0"/>
                <a:cs typeface="Arial" panose="020B0604020202020204" pitchFamily="34" charset="0"/>
              </a:rPr>
              <a:t> complex numbers into another sequence of complex </a:t>
            </a:r>
            <a:r>
              <a:rPr lang="en-US" altLang="en-US" sz="1800" dirty="0" err="1">
                <a:latin typeface="Arial" panose="020B0604020202020204" pitchFamily="34" charset="0"/>
                <a:cs typeface="Arial" panose="020B0604020202020204" pitchFamily="34" charset="0"/>
              </a:rPr>
              <a:t>numbers,which</a:t>
            </a:r>
            <a:r>
              <a:rPr lang="en-US" altLang="en-US" sz="1800" dirty="0">
                <a:latin typeface="Arial" panose="020B0604020202020204" pitchFamily="34" charset="0"/>
                <a:cs typeface="Arial" panose="020B0604020202020204" pitchFamily="34" charset="0"/>
              </a:rPr>
              <a:t> is defined by</a:t>
            </a:r>
            <a:r>
              <a:rPr lang="en-US" altLang="en-US" sz="1800" dirty="0"/>
              <a:t> </a:t>
            </a:r>
          </a:p>
          <a:p>
            <a:endParaRPr lang="en-US" altLang="en-US" sz="1800" dirty="0">
              <a:latin typeface="Arial" panose="020B0604020202020204" pitchFamily="34" charset="0"/>
            </a:endParaRPr>
          </a:p>
          <a:p>
            <a:endParaRPr lang="en-US" sz="1800" dirty="0"/>
          </a:p>
          <a:p>
            <a:endParaRPr lang="en-US" sz="1800" dirty="0"/>
          </a:p>
        </p:txBody>
      </p:sp>
      <p:sp>
        <p:nvSpPr>
          <p:cNvPr id="5" name="AutoShape 3" descr="{\displaystyle \left\{\mathbf {x_{n}} \right\}:=x_{0},x_{1},\ldots ,x_{N-1}}">
            <a:extLst>
              <a:ext uri="{FF2B5EF4-FFF2-40B4-BE49-F238E27FC236}">
                <a16:creationId xmlns:a16="http://schemas.microsoft.com/office/drawing/2014/main" id="{CEEA4CCD-6867-4AED-BBC6-3367BC2174EF}"/>
              </a:ext>
            </a:extLst>
          </p:cNvPr>
          <p:cNvSpPr>
            <a:spLocks noChangeAspect="1" noChangeArrowheads="1"/>
          </p:cNvSpPr>
          <p:nvPr/>
        </p:nvSpPr>
        <p:spPr bwMode="auto">
          <a:xfrm>
            <a:off x="41735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displaystyle \left\{\mathbf {X_{k}} \right\}:=X_{0},X_{1},\ldots ,X_{N-1},}">
            <a:extLst>
              <a:ext uri="{FF2B5EF4-FFF2-40B4-BE49-F238E27FC236}">
                <a16:creationId xmlns:a16="http://schemas.microsoft.com/office/drawing/2014/main" id="{2AAD2827-EB7D-436A-92B0-C4DD4BE0D277}"/>
              </a:ext>
            </a:extLst>
          </p:cNvPr>
          <p:cNvSpPr>
            <a:spLocks noChangeAspect="1" noChangeArrowheads="1"/>
          </p:cNvSpPr>
          <p:nvPr/>
        </p:nvSpPr>
        <p:spPr bwMode="auto">
          <a:xfrm>
            <a:off x="71008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descr="A picture containing clock&#10;&#10;Description automatically generated">
            <a:extLst>
              <a:ext uri="{FF2B5EF4-FFF2-40B4-BE49-F238E27FC236}">
                <a16:creationId xmlns:a16="http://schemas.microsoft.com/office/drawing/2014/main" id="{269330A7-C61B-43A8-9CEB-5AA950A407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5277" y="3552441"/>
            <a:ext cx="3351212" cy="579170"/>
          </a:xfrm>
          <a:prstGeom prst="rect">
            <a:avLst/>
          </a:prstGeom>
        </p:spPr>
      </p:pic>
      <p:pic>
        <p:nvPicPr>
          <p:cNvPr id="11" name="Picture 10" descr="A picture containing object, clock&#10;&#10;Description automatically generated">
            <a:extLst>
              <a:ext uri="{FF2B5EF4-FFF2-40B4-BE49-F238E27FC236}">
                <a16:creationId xmlns:a16="http://schemas.microsoft.com/office/drawing/2014/main" id="{80308271-1478-434C-A6DC-4D995B126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9223" y="5557108"/>
            <a:ext cx="3023320" cy="548688"/>
          </a:xfrm>
          <a:prstGeom prst="rect">
            <a:avLst/>
          </a:prstGeom>
        </p:spPr>
      </p:pic>
      <p:sp>
        <p:nvSpPr>
          <p:cNvPr id="12" name="Rectangle 11">
            <a:extLst>
              <a:ext uri="{FF2B5EF4-FFF2-40B4-BE49-F238E27FC236}">
                <a16:creationId xmlns:a16="http://schemas.microsoft.com/office/drawing/2014/main" id="{B23DD97A-AB94-4657-8D7C-29406FA43474}"/>
              </a:ext>
            </a:extLst>
          </p:cNvPr>
          <p:cNvSpPr/>
          <p:nvPr/>
        </p:nvSpPr>
        <p:spPr>
          <a:xfrm>
            <a:off x="984526" y="4664846"/>
            <a:ext cx="3647152" cy="369332"/>
          </a:xfrm>
          <a:prstGeom prst="rect">
            <a:avLst/>
          </a:prstGeom>
        </p:spPr>
        <p:txBody>
          <a:bodyPr wrap="none">
            <a:spAutoFit/>
          </a:bodyPr>
          <a:lstStyle/>
          <a:p>
            <a:r>
              <a:rPr lang="en-US" dirty="0">
                <a:solidFill>
                  <a:srgbClr val="222222"/>
                </a:solidFill>
                <a:latin typeface="Arial" panose="020B0604020202020204" pitchFamily="34" charset="0"/>
              </a:rPr>
              <a:t>The inverse transform is given by:</a:t>
            </a:r>
            <a:endParaRPr lang="en-US" dirty="0"/>
          </a:p>
        </p:txBody>
      </p:sp>
    </p:spTree>
    <p:extLst>
      <p:ext uri="{BB962C8B-B14F-4D97-AF65-F5344CB8AC3E}">
        <p14:creationId xmlns:p14="http://schemas.microsoft.com/office/powerpoint/2010/main" val="1554151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31CC3E70-6C06-49D6-A432-D9598CF3F7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9146" y="2079812"/>
            <a:ext cx="8913707" cy="4134721"/>
          </a:xfrm>
          <a:prstGeom prst="rect">
            <a:avLst/>
          </a:prstGeom>
        </p:spPr>
      </p:pic>
      <p:sp>
        <p:nvSpPr>
          <p:cNvPr id="2" name="Rectangle 1">
            <a:extLst>
              <a:ext uri="{FF2B5EF4-FFF2-40B4-BE49-F238E27FC236}">
                <a16:creationId xmlns:a16="http://schemas.microsoft.com/office/drawing/2014/main" id="{2AD3775F-3DAD-4FA3-B417-42B102A92731}"/>
              </a:ext>
            </a:extLst>
          </p:cNvPr>
          <p:cNvSpPr/>
          <p:nvPr/>
        </p:nvSpPr>
        <p:spPr>
          <a:xfrm>
            <a:off x="1730187" y="693039"/>
            <a:ext cx="9278471" cy="1200329"/>
          </a:xfrm>
          <a:prstGeom prst="rect">
            <a:avLst/>
          </a:prstGeom>
        </p:spPr>
        <p:txBody>
          <a:bodyPr wrap="square">
            <a:spAutoFit/>
          </a:bodyPr>
          <a:lstStyle/>
          <a:p>
            <a:r>
              <a:rPr lang="en-US" dirty="0"/>
              <a:t>The  DFT is a mathematical technique to decompose a signal into sinusoidal  components of various frequencies ranging from 0 frequency (i.e.,  constant) up to the maximum frequency (i.e., just below the half the  sampling rate). To gain some intuition, it might be helpful to consider a  simple case, that of a signal with just two components:</a:t>
            </a:r>
          </a:p>
        </p:txBody>
      </p:sp>
    </p:spTree>
    <p:extLst>
      <p:ext uri="{BB962C8B-B14F-4D97-AF65-F5344CB8AC3E}">
        <p14:creationId xmlns:p14="http://schemas.microsoft.com/office/powerpoint/2010/main" val="3658047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97C37-4EE3-466D-B51C-B33D43F8010E}"/>
              </a:ext>
            </a:extLst>
          </p:cNvPr>
          <p:cNvSpPr>
            <a:spLocks noGrp="1"/>
          </p:cNvSpPr>
          <p:nvPr>
            <p:ph type="title"/>
          </p:nvPr>
        </p:nvSpPr>
        <p:spPr/>
        <p:txBody>
          <a:bodyPr/>
          <a:lstStyle/>
          <a:p>
            <a:endParaRPr lang="en-US"/>
          </a:p>
        </p:txBody>
      </p:sp>
      <p:pic>
        <p:nvPicPr>
          <p:cNvPr id="5" name="Content Placeholder 4" descr="A screenshot of a cell phone&#10;&#10;Description automatically generated">
            <a:extLst>
              <a:ext uri="{FF2B5EF4-FFF2-40B4-BE49-F238E27FC236}">
                <a16:creationId xmlns:a16="http://schemas.microsoft.com/office/drawing/2014/main" id="{C16B79DD-3C1D-4FCD-90FA-BF4E66A859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5685" y="1984443"/>
            <a:ext cx="9134272" cy="3745148"/>
          </a:xfrm>
        </p:spPr>
      </p:pic>
    </p:spTree>
    <p:extLst>
      <p:ext uri="{BB962C8B-B14F-4D97-AF65-F5344CB8AC3E}">
        <p14:creationId xmlns:p14="http://schemas.microsoft.com/office/powerpoint/2010/main" val="3995900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72C3B-7AC2-7249-977B-F447D3B4AAF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ADA0FE1-BC55-6F4A-AB82-3FB608708A05}"/>
              </a:ext>
            </a:extLst>
          </p:cNvPr>
          <p:cNvSpPr>
            <a:spLocks noGrp="1"/>
          </p:cNvSpPr>
          <p:nvPr>
            <p:ph idx="1"/>
          </p:nvPr>
        </p:nvSpPr>
        <p:spPr/>
        <p:txBody>
          <a:bodyPr/>
          <a:lstStyle/>
          <a:p>
            <a:r>
              <a:rPr lang="en-US" b="0" i="0" dirty="0">
                <a:solidFill>
                  <a:srgbClr val="000000"/>
                </a:solidFill>
                <a:effectLst/>
                <a:latin typeface="Arial" panose="020B0604020202020204" pitchFamily="34" charset="0"/>
              </a:rPr>
              <a:t>The spatial frequency directly relates with the brightness of the image. The magnitude of the sinusoid directly relates with the contrast. Contrast is the difference between maximum and minimum pixel intensity. Phase contains the color information.</a:t>
            </a:r>
          </a:p>
          <a:p>
            <a:r>
              <a:rPr lang="en-US" b="0" i="0" dirty="0">
                <a:solidFill>
                  <a:srgbClr val="000000"/>
                </a:solidFill>
                <a:effectLst/>
                <a:latin typeface="Arial" panose="020B0604020202020204" pitchFamily="34" charset="0"/>
              </a:rPr>
              <a:t>The formula for 2 dimensional discrete Fourier transform is given below.</a:t>
            </a:r>
          </a:p>
          <a:p>
            <a:pPr marL="0" indent="0">
              <a:buNone/>
            </a:pPr>
            <a:br>
              <a:rPr lang="en-US" dirty="0"/>
            </a:br>
            <a:endParaRPr lang="en-US" dirty="0"/>
          </a:p>
        </p:txBody>
      </p:sp>
      <p:pic>
        <p:nvPicPr>
          <p:cNvPr id="8" name="Picture 7" descr="A screenshot of a cell phone&#10;&#10;Description automatically generated">
            <a:extLst>
              <a:ext uri="{FF2B5EF4-FFF2-40B4-BE49-F238E27FC236}">
                <a16:creationId xmlns:a16="http://schemas.microsoft.com/office/drawing/2014/main" id="{3D064D38-9608-464B-AEC1-CFAEF7DD1A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5438" y="4703402"/>
            <a:ext cx="4656223" cy="975445"/>
          </a:xfrm>
          <a:prstGeom prst="rect">
            <a:avLst/>
          </a:prstGeom>
        </p:spPr>
      </p:pic>
    </p:spTree>
    <p:extLst>
      <p:ext uri="{BB962C8B-B14F-4D97-AF65-F5344CB8AC3E}">
        <p14:creationId xmlns:p14="http://schemas.microsoft.com/office/powerpoint/2010/main" val="914141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1A772-F14E-F147-ADC8-789DA8C7A3E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B0479E7-9E81-E240-91E3-3F64789A3B8A}"/>
              </a:ext>
            </a:extLst>
          </p:cNvPr>
          <p:cNvSpPr>
            <a:spLocks noGrp="1"/>
          </p:cNvSpPr>
          <p:nvPr>
            <p:ph idx="1"/>
          </p:nvPr>
        </p:nvSpPr>
        <p:spPr/>
        <p:txBody>
          <a:bodyPr/>
          <a:lstStyle/>
          <a:p>
            <a:r>
              <a:rPr lang="en-US" b="0" i="0">
                <a:solidFill>
                  <a:srgbClr val="000000"/>
                </a:solidFill>
                <a:effectLst/>
                <a:latin typeface="Arial" panose="020B0604020202020204" pitchFamily="34" charset="0"/>
              </a:rPr>
              <a:t>The discrete Fourier transform is actually the sampled Fourier transform, so it contains some samples that denotes an image. In the above formula f(x,y) denotes the image, and F(u,v) denotes the discrete Fourier transform. The formula for 2 dimensional inverse discrete Fourier transform is given below.</a:t>
            </a:r>
          </a:p>
          <a:p>
            <a:r>
              <a:rPr lang="en-US" b="0" i="0">
                <a:solidFill>
                  <a:srgbClr val="000000"/>
                </a:solidFill>
                <a:effectLst/>
                <a:latin typeface="Arial" panose="020B0604020202020204" pitchFamily="34" charset="0"/>
              </a:rPr>
              <a:t>The inverse discrete Fourier transform converts the Fourier transform back to the image</a:t>
            </a:r>
          </a:p>
        </p:txBody>
      </p:sp>
      <p:pic>
        <p:nvPicPr>
          <p:cNvPr id="4" name="Picture 3">
            <a:extLst>
              <a:ext uri="{FF2B5EF4-FFF2-40B4-BE49-F238E27FC236}">
                <a16:creationId xmlns:a16="http://schemas.microsoft.com/office/drawing/2014/main" id="{95280DA0-7C02-AB40-BA05-6537D7B963F4}"/>
              </a:ext>
            </a:extLst>
          </p:cNvPr>
          <p:cNvPicPr>
            <a:picLocks noChangeAspect="1"/>
          </p:cNvPicPr>
          <p:nvPr/>
        </p:nvPicPr>
        <p:blipFill>
          <a:blip r:embed="rId2"/>
          <a:stretch>
            <a:fillRect/>
          </a:stretch>
        </p:blipFill>
        <p:spPr>
          <a:xfrm>
            <a:off x="4133850" y="4840942"/>
            <a:ext cx="3924300" cy="1219340"/>
          </a:xfrm>
          <a:prstGeom prst="rect">
            <a:avLst/>
          </a:prstGeom>
        </p:spPr>
      </p:pic>
    </p:spTree>
    <p:extLst>
      <p:ext uri="{BB962C8B-B14F-4D97-AF65-F5344CB8AC3E}">
        <p14:creationId xmlns:p14="http://schemas.microsoft.com/office/powerpoint/2010/main" val="2997126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8645D-7A87-CF4B-A2D1-EFF79D86604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1AE3D1A-E50C-BE4D-9BB7-3BA8B5C40EDA}"/>
              </a:ext>
            </a:extLst>
          </p:cNvPr>
          <p:cNvSpPr>
            <a:spLocks noGrp="1"/>
          </p:cNvSpPr>
          <p:nvPr>
            <p:ph idx="1"/>
          </p:nvPr>
        </p:nvSpPr>
        <p:spPr/>
        <p:txBody>
          <a:bodyPr>
            <a:normAutofit fontScale="92500" lnSpcReduction="10000"/>
          </a:bodyPr>
          <a:lstStyle/>
          <a:p>
            <a:r>
              <a:rPr lang="en-US" b="0" i="0" dirty="0">
                <a:solidFill>
                  <a:srgbClr val="53565A"/>
                </a:solidFill>
                <a:effectLst/>
                <a:latin typeface="Helvetica Neue"/>
              </a:rPr>
              <a:t>The Discrete Fourier Transform (DFT) is a specific form of Fourier analysis to convert one function (often in the time or spatial domain) into another (frequency domain). DFT is widely employed in signal processing and related fields to analyze frequencies contained in a sample signal, to solve partial differential equations, and to preform other operations such as convolutions.</a:t>
            </a:r>
          </a:p>
          <a:p>
            <a:r>
              <a:rPr lang="en-US" dirty="0">
                <a:solidFill>
                  <a:srgbClr val="53565A"/>
                </a:solidFill>
                <a:latin typeface="Helvetica Neue"/>
              </a:rPr>
              <a:t>Fast Fourier Transform (FFT) is an efficient implementation of DFT and is used, apart from other fields, in digital image processing. Fast Fourier Transform is applied to convert an image from the image (spatial) domain to the frequency domain. Applying filters to images in frequency domain is computationally faster than to do the same in the image domain.</a:t>
            </a:r>
            <a:endParaRPr lang="en-US" dirty="0"/>
          </a:p>
          <a:p>
            <a:endParaRPr lang="en-US" dirty="0"/>
          </a:p>
        </p:txBody>
      </p:sp>
    </p:spTree>
    <p:extLst>
      <p:ext uri="{BB962C8B-B14F-4D97-AF65-F5344CB8AC3E}">
        <p14:creationId xmlns:p14="http://schemas.microsoft.com/office/powerpoint/2010/main" val="2154674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C73D8-7E9D-CB48-955E-B606D1AFD85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94F2414-A38C-6C4E-91EC-3629DF32F45D}"/>
              </a:ext>
            </a:extLst>
          </p:cNvPr>
          <p:cNvSpPr>
            <a:spLocks noGrp="1"/>
          </p:cNvSpPr>
          <p:nvPr>
            <p:ph idx="1"/>
          </p:nvPr>
        </p:nvSpPr>
        <p:spPr/>
        <p:txBody>
          <a:bodyPr>
            <a:normAutofit/>
          </a:bodyPr>
          <a:lstStyle/>
          <a:p>
            <a:r>
              <a:rPr lang="en-US" sz="4000" b="1" dirty="0"/>
              <a:t>Refer class notes for the numerical  of FT and DFT.</a:t>
            </a:r>
          </a:p>
        </p:txBody>
      </p:sp>
    </p:spTree>
    <p:extLst>
      <p:ext uri="{BB962C8B-B14F-4D97-AF65-F5344CB8AC3E}">
        <p14:creationId xmlns:p14="http://schemas.microsoft.com/office/powerpoint/2010/main" val="2783947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E86D-5DBE-4396-B7D8-8B7F5C463824}"/>
              </a:ext>
            </a:extLst>
          </p:cNvPr>
          <p:cNvSpPr>
            <a:spLocks noGrp="1"/>
          </p:cNvSpPr>
          <p:nvPr>
            <p:ph type="title"/>
          </p:nvPr>
        </p:nvSpPr>
        <p:spPr/>
        <p:txBody>
          <a:bodyPr/>
          <a:lstStyle/>
          <a:p>
            <a:r>
              <a:rPr lang="en-US" u="heavy" dirty="0"/>
              <a:t>Some Basic Filter in Frequency Domain</a:t>
            </a:r>
            <a:br>
              <a:rPr lang="en-US" sz="3600" dirty="0"/>
            </a:br>
            <a:endParaRPr lang="en-US" dirty="0"/>
          </a:p>
        </p:txBody>
      </p:sp>
      <p:sp>
        <p:nvSpPr>
          <p:cNvPr id="3" name="Content Placeholder 2">
            <a:extLst>
              <a:ext uri="{FF2B5EF4-FFF2-40B4-BE49-F238E27FC236}">
                <a16:creationId xmlns:a16="http://schemas.microsoft.com/office/drawing/2014/main" id="{D3811EA1-50BB-416D-8F73-A9C3DA925B23}"/>
              </a:ext>
            </a:extLst>
          </p:cNvPr>
          <p:cNvSpPr>
            <a:spLocks noGrp="1"/>
          </p:cNvSpPr>
          <p:nvPr>
            <p:ph idx="1"/>
          </p:nvPr>
        </p:nvSpPr>
        <p:spPr/>
        <p:txBody>
          <a:bodyPr>
            <a:normAutofit fontScale="77500" lnSpcReduction="20000"/>
          </a:bodyPr>
          <a:lstStyle/>
          <a:p>
            <a:pPr lvl="0"/>
            <a:r>
              <a:rPr lang="en-US" dirty="0"/>
              <a:t>A filter </a:t>
            </a:r>
            <a:r>
              <a:rPr lang="en-US" dirty="0" err="1"/>
              <a:t>supress</a:t>
            </a:r>
            <a:r>
              <a:rPr lang="en-US" dirty="0"/>
              <a:t> some frequencies in the transform while leaving other unchanged.</a:t>
            </a:r>
            <a:endParaRPr lang="en-US" sz="2400" dirty="0"/>
          </a:p>
          <a:p>
            <a:pPr lvl="0"/>
            <a:r>
              <a:rPr lang="en-US" dirty="0"/>
              <a:t>There are two types of filter</a:t>
            </a:r>
          </a:p>
          <a:p>
            <a:pPr marL="0" lvl="0" indent="0">
              <a:buNone/>
            </a:pPr>
            <a:r>
              <a:rPr lang="en-US" u="sng" dirty="0"/>
              <a:t>Low pass filter (Smoothing filter)</a:t>
            </a:r>
            <a:endParaRPr lang="en-US" sz="2000" u="sng" dirty="0"/>
          </a:p>
          <a:p>
            <a:pPr lvl="1"/>
            <a:r>
              <a:rPr lang="en-US" dirty="0"/>
              <a:t>Low frequency in Fourier transform are responsible for general grey level appearance of an image over smooth area.</a:t>
            </a:r>
          </a:p>
          <a:p>
            <a:pPr lvl="1"/>
            <a:r>
              <a:rPr lang="en-US" dirty="0"/>
              <a:t>A filter which attenuates high frequency while passing only low frequency is known as low pass filter.</a:t>
            </a:r>
            <a:endParaRPr lang="en-US" sz="2000" dirty="0"/>
          </a:p>
          <a:p>
            <a:pPr lvl="1"/>
            <a:r>
              <a:rPr lang="en-US" dirty="0"/>
              <a:t>Such filter always appears smoother.</a:t>
            </a:r>
            <a:endParaRPr lang="en-US" sz="2000" dirty="0"/>
          </a:p>
          <a:p>
            <a:pPr marL="0" indent="0">
              <a:buNone/>
            </a:pPr>
            <a:r>
              <a:rPr lang="en-US" u="sng" dirty="0"/>
              <a:t>High pass filter (Sharpening filter)</a:t>
            </a:r>
            <a:endParaRPr lang="en-US" sz="2000" u="sng" dirty="0"/>
          </a:p>
          <a:p>
            <a:r>
              <a:rPr lang="en-US" dirty="0"/>
              <a:t>	High frequency in Fourier transform are responsible for details such as edge and noise.</a:t>
            </a:r>
            <a:endParaRPr lang="en-US" sz="2400" dirty="0"/>
          </a:p>
          <a:p>
            <a:r>
              <a:rPr lang="en-US" dirty="0"/>
              <a:t>	A filter which attenuates low frequencies while passing high frequency is known as high pass filter.</a:t>
            </a:r>
            <a:endParaRPr lang="en-US" sz="2400" dirty="0"/>
          </a:p>
          <a:p>
            <a:r>
              <a:rPr lang="en-US" dirty="0"/>
              <a:t>	Such filter always appears sharper.</a:t>
            </a:r>
            <a:endParaRPr lang="en-US" sz="2400" dirty="0"/>
          </a:p>
          <a:p>
            <a:endParaRPr lang="en-US" dirty="0"/>
          </a:p>
        </p:txBody>
      </p:sp>
    </p:spTree>
    <p:extLst>
      <p:ext uri="{BB962C8B-B14F-4D97-AF65-F5344CB8AC3E}">
        <p14:creationId xmlns:p14="http://schemas.microsoft.com/office/powerpoint/2010/main" val="1407817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841AA-DD6E-1045-B5A9-FE68D82B6B3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8684791-3D75-D644-AB70-7CFF43D71AB6}"/>
              </a:ext>
            </a:extLst>
          </p:cNvPr>
          <p:cNvSpPr>
            <a:spLocks noGrp="1"/>
          </p:cNvSpPr>
          <p:nvPr>
            <p:ph idx="1"/>
          </p:nvPr>
        </p:nvSpPr>
        <p:spPr/>
        <p:txBody>
          <a:bodyPr/>
          <a:lstStyle/>
          <a:p>
            <a:pPr marL="0" indent="0">
              <a:buNone/>
            </a:pPr>
            <a:r>
              <a:rPr lang="en-US" b="0" i="0" dirty="0">
                <a:effectLst/>
                <a:latin typeface="Arial" panose="020B0604020202020204" pitchFamily="34" charset="0"/>
              </a:rPr>
              <a:t>Frequency Domain</a:t>
            </a:r>
          </a:p>
          <a:p>
            <a:pPr lvl="1"/>
            <a:r>
              <a:rPr lang="en-US" b="0" i="0" dirty="0">
                <a:solidFill>
                  <a:srgbClr val="000000"/>
                </a:solidFill>
                <a:effectLst/>
                <a:latin typeface="Arial" panose="020B0604020202020204" pitchFamily="34" charset="0"/>
              </a:rPr>
              <a:t>We first transform the image to its frequency distribution. Then our black box system perform what ever processing it has to performed, and the output of the black box in this case is not an image, but a transformation. After performing inverse transformation, it is converted into an image which is then viewed in spatial domain.</a:t>
            </a:r>
          </a:p>
          <a:p>
            <a:pPr lvl="1"/>
            <a:endParaRPr lang="en-US" b="0" i="0" dirty="0">
              <a:solidFill>
                <a:srgbClr val="000000"/>
              </a:solidFill>
              <a:effectLst/>
              <a:latin typeface="Arial" panose="020B0604020202020204" pitchFamily="34" charset="0"/>
            </a:endParaRPr>
          </a:p>
        </p:txBody>
      </p:sp>
      <p:pic>
        <p:nvPicPr>
          <p:cNvPr id="4" name="Picture 3">
            <a:extLst>
              <a:ext uri="{FF2B5EF4-FFF2-40B4-BE49-F238E27FC236}">
                <a16:creationId xmlns:a16="http://schemas.microsoft.com/office/drawing/2014/main" id="{7F879528-B93B-4055-B38D-FB38D6551193}"/>
              </a:ext>
            </a:extLst>
          </p:cNvPr>
          <p:cNvPicPr>
            <a:picLocks noChangeAspect="1"/>
          </p:cNvPicPr>
          <p:nvPr/>
        </p:nvPicPr>
        <p:blipFill>
          <a:blip r:embed="rId2"/>
          <a:stretch>
            <a:fillRect/>
          </a:stretch>
        </p:blipFill>
        <p:spPr>
          <a:xfrm>
            <a:off x="3105150" y="4092575"/>
            <a:ext cx="5981700" cy="2400300"/>
          </a:xfrm>
          <a:prstGeom prst="rect">
            <a:avLst/>
          </a:prstGeom>
        </p:spPr>
      </p:pic>
    </p:spTree>
    <p:extLst>
      <p:ext uri="{BB962C8B-B14F-4D97-AF65-F5344CB8AC3E}">
        <p14:creationId xmlns:p14="http://schemas.microsoft.com/office/powerpoint/2010/main" val="33553285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38FCC-1234-40B0-91C0-137D380488C8}"/>
              </a:ext>
            </a:extLst>
          </p:cNvPr>
          <p:cNvSpPr>
            <a:spLocks noGrp="1"/>
          </p:cNvSpPr>
          <p:nvPr>
            <p:ph type="title"/>
          </p:nvPr>
        </p:nvSpPr>
        <p:spPr/>
        <p:txBody>
          <a:bodyPr/>
          <a:lstStyle/>
          <a:p>
            <a:r>
              <a:rPr lang="en-US" u="heavy" dirty="0"/>
              <a:t>Smoothing Frequency Domain Filters</a:t>
            </a:r>
            <a:br>
              <a:rPr lang="en-US" dirty="0"/>
            </a:br>
            <a:endParaRPr lang="en-US" dirty="0"/>
          </a:p>
        </p:txBody>
      </p:sp>
      <p:sp>
        <p:nvSpPr>
          <p:cNvPr id="3" name="Content Placeholder 2">
            <a:extLst>
              <a:ext uri="{FF2B5EF4-FFF2-40B4-BE49-F238E27FC236}">
                <a16:creationId xmlns:a16="http://schemas.microsoft.com/office/drawing/2014/main" id="{8EE0AF97-5209-4770-93EE-34E334003298}"/>
              </a:ext>
            </a:extLst>
          </p:cNvPr>
          <p:cNvSpPr>
            <a:spLocks noGrp="1"/>
          </p:cNvSpPr>
          <p:nvPr>
            <p:ph idx="1"/>
          </p:nvPr>
        </p:nvSpPr>
        <p:spPr/>
        <p:txBody>
          <a:bodyPr>
            <a:normAutofit fontScale="92500" lnSpcReduction="10000"/>
          </a:bodyPr>
          <a:lstStyle/>
          <a:p>
            <a:pPr lvl="0"/>
            <a:r>
              <a:rPr lang="en-US" dirty="0"/>
              <a:t>Edge and other sharp transition such as noise in the gray level of an image contribute significantly to high frequency content of its Fourier transform.</a:t>
            </a:r>
          </a:p>
          <a:p>
            <a:pPr lvl="0"/>
            <a:r>
              <a:rPr lang="en-US" dirty="0"/>
              <a:t>Thus, smoothing may be achieved in the frequency domain by attenuating a specified range of high frequency components in the transform of a given image.</a:t>
            </a:r>
          </a:p>
          <a:p>
            <a:pPr lvl="0"/>
            <a:r>
              <a:rPr lang="en-US" dirty="0"/>
              <a:t>Let us reproduce the expression representing the basic model for filtering as</a:t>
            </a:r>
          </a:p>
          <a:p>
            <a:endParaRPr lang="en-US" dirty="0"/>
          </a:p>
          <a:p>
            <a:r>
              <a:rPr lang="en-US" dirty="0"/>
              <a:t>Where, G(</a:t>
            </a:r>
            <a:r>
              <a:rPr lang="en-US" dirty="0" err="1"/>
              <a:t>u,v</a:t>
            </a:r>
            <a:r>
              <a:rPr lang="en-US" dirty="0"/>
              <a:t>) is the Fourier Transform of the image to be smoothed and H(</a:t>
            </a:r>
            <a:r>
              <a:rPr lang="en-US" dirty="0" err="1"/>
              <a:t>u,v</a:t>
            </a:r>
            <a:r>
              <a:rPr lang="en-US" dirty="0"/>
              <a:t>) is transfer function which yields F(</a:t>
            </a:r>
            <a:r>
              <a:rPr lang="en-US" dirty="0" err="1"/>
              <a:t>u,v</a:t>
            </a:r>
            <a:r>
              <a:rPr lang="en-US" dirty="0"/>
              <a:t>) by attenuating the high frequency components of G(</a:t>
            </a:r>
            <a:r>
              <a:rPr lang="en-US" dirty="0" err="1"/>
              <a:t>u,v</a:t>
            </a:r>
            <a:r>
              <a:rPr lang="en-US" dirty="0"/>
              <a:t>).</a:t>
            </a:r>
          </a:p>
          <a:p>
            <a:endParaRPr lang="en-US" dirty="0"/>
          </a:p>
        </p:txBody>
      </p:sp>
      <p:pic>
        <p:nvPicPr>
          <p:cNvPr id="5" name="Picture 4">
            <a:extLst>
              <a:ext uri="{FF2B5EF4-FFF2-40B4-BE49-F238E27FC236}">
                <a16:creationId xmlns:a16="http://schemas.microsoft.com/office/drawing/2014/main" id="{4982EF9C-92CF-4ECE-AA63-A4936A679E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5674" y="4236711"/>
            <a:ext cx="2778441" cy="407310"/>
          </a:xfrm>
          <a:prstGeom prst="rect">
            <a:avLst/>
          </a:prstGeom>
        </p:spPr>
      </p:pic>
    </p:spTree>
    <p:extLst>
      <p:ext uri="{BB962C8B-B14F-4D97-AF65-F5344CB8AC3E}">
        <p14:creationId xmlns:p14="http://schemas.microsoft.com/office/powerpoint/2010/main" val="2213660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E3C1-8DDB-4E13-9768-2C166CAE7BB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70B6CEA-D1D1-42F7-B4A1-59B1A496C349}"/>
              </a:ext>
            </a:extLst>
          </p:cNvPr>
          <p:cNvSpPr>
            <a:spLocks noGrp="1"/>
          </p:cNvSpPr>
          <p:nvPr>
            <p:ph idx="1"/>
          </p:nvPr>
        </p:nvSpPr>
        <p:spPr/>
        <p:txBody>
          <a:bodyPr/>
          <a:lstStyle/>
          <a:p>
            <a:pPr marL="0" lvl="0" indent="0">
              <a:buNone/>
            </a:pPr>
            <a:r>
              <a:rPr lang="en-US" dirty="0"/>
              <a:t>There are three types of low pass filter</a:t>
            </a:r>
          </a:p>
          <a:p>
            <a:pPr marL="0" indent="0">
              <a:buNone/>
            </a:pPr>
            <a:r>
              <a:rPr lang="en-US" dirty="0" err="1"/>
              <a:t>i</a:t>
            </a:r>
            <a:r>
              <a:rPr lang="en-US" dirty="0"/>
              <a:t>.	Ideal LPF</a:t>
            </a:r>
          </a:p>
          <a:p>
            <a:pPr marL="0" indent="0">
              <a:buNone/>
            </a:pPr>
            <a:r>
              <a:rPr lang="en-US" dirty="0"/>
              <a:t>ii.	Butterworth Filter</a:t>
            </a:r>
          </a:p>
          <a:p>
            <a:pPr marL="0" indent="0">
              <a:buNone/>
            </a:pPr>
            <a:r>
              <a:rPr lang="en-US" dirty="0"/>
              <a:t>iii.	Gaussian LPF</a:t>
            </a:r>
          </a:p>
          <a:p>
            <a:endParaRPr lang="en-US" dirty="0"/>
          </a:p>
        </p:txBody>
      </p:sp>
    </p:spTree>
    <p:extLst>
      <p:ext uri="{BB962C8B-B14F-4D97-AF65-F5344CB8AC3E}">
        <p14:creationId xmlns:p14="http://schemas.microsoft.com/office/powerpoint/2010/main" val="1225631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10F24-AB99-47D3-995D-79130EDA1555}"/>
              </a:ext>
            </a:extLst>
          </p:cNvPr>
          <p:cNvSpPr>
            <a:spLocks noGrp="1"/>
          </p:cNvSpPr>
          <p:nvPr>
            <p:ph type="title"/>
          </p:nvPr>
        </p:nvSpPr>
        <p:spPr/>
        <p:txBody>
          <a:bodyPr/>
          <a:lstStyle/>
          <a:p>
            <a:r>
              <a:rPr lang="en-US" dirty="0"/>
              <a:t>Ideal Low pass filter</a:t>
            </a:r>
            <a:br>
              <a:rPr lang="en-US" dirty="0"/>
            </a:br>
            <a:endParaRPr lang="en-US" dirty="0"/>
          </a:p>
        </p:txBody>
      </p:sp>
      <p:sp>
        <p:nvSpPr>
          <p:cNvPr id="3" name="Content Placeholder 2">
            <a:extLst>
              <a:ext uri="{FF2B5EF4-FFF2-40B4-BE49-F238E27FC236}">
                <a16:creationId xmlns:a16="http://schemas.microsoft.com/office/drawing/2014/main" id="{D1B24AB5-12EC-4FB9-B747-C4E891E3F628}"/>
              </a:ext>
            </a:extLst>
          </p:cNvPr>
          <p:cNvSpPr>
            <a:spLocks noGrp="1"/>
          </p:cNvSpPr>
          <p:nvPr>
            <p:ph idx="1"/>
          </p:nvPr>
        </p:nvSpPr>
        <p:spPr>
          <a:xfrm>
            <a:off x="838200" y="942680"/>
            <a:ext cx="10515600" cy="5234283"/>
          </a:xfrm>
        </p:spPr>
        <p:txBody>
          <a:bodyPr>
            <a:normAutofit/>
          </a:bodyPr>
          <a:lstStyle/>
          <a:p>
            <a:pPr lvl="0"/>
            <a:r>
              <a:rPr lang="en-US" dirty="0"/>
              <a:t>The simplest low pass filter may be a filter which cuts off all high frequency components of the Fourier transform that are at a distance greater than a specified distance Do from the origin of the transform Such type of filter is known as 2D ideal low pass filter.</a:t>
            </a:r>
          </a:p>
          <a:p>
            <a:pPr lvl="0"/>
            <a:r>
              <a:rPr lang="en-US" dirty="0"/>
              <a:t>The </a:t>
            </a:r>
            <a:r>
              <a:rPr lang="en-US" dirty="0" err="1"/>
              <a:t>centre</a:t>
            </a:r>
            <a:r>
              <a:rPr lang="en-US" dirty="0"/>
              <a:t> coefficient F (M/2, N/2) correlates to lower frequency of the original image. As we move away from it</a:t>
            </a:r>
          </a:p>
          <a:p>
            <a:r>
              <a:rPr lang="en-US" dirty="0"/>
              <a:t>i.e. </a:t>
            </a:r>
            <a:r>
              <a:rPr lang="en-US" dirty="0" err="1"/>
              <a:t>centre</a:t>
            </a:r>
            <a:r>
              <a:rPr lang="en-US" dirty="0"/>
              <a:t>, in any direction the Fourier coefficients correlate to higher and higher frequencies.</a:t>
            </a:r>
          </a:p>
          <a:p>
            <a:pPr lvl="0"/>
            <a:r>
              <a:rPr lang="en-US" i="1" dirty="0"/>
              <a:t>Low pass filters — </a:t>
            </a:r>
            <a:r>
              <a:rPr lang="en-US" dirty="0"/>
              <a:t>only pass the low frequencies, drop the high ones</a:t>
            </a:r>
          </a:p>
          <a:p>
            <a:pPr lvl="0"/>
            <a:r>
              <a:rPr lang="en-US" dirty="0"/>
              <a:t>It has the following transfer function.</a:t>
            </a:r>
          </a:p>
          <a:p>
            <a:pPr lvl="0"/>
            <a:endParaRPr lang="en-US" dirty="0"/>
          </a:p>
          <a:p>
            <a:pPr lvl="0"/>
            <a:endParaRPr lang="en-US" dirty="0"/>
          </a:p>
          <a:p>
            <a:endParaRPr lang="en-US" dirty="0"/>
          </a:p>
          <a:p>
            <a:endParaRPr lang="en-US" dirty="0"/>
          </a:p>
        </p:txBody>
      </p:sp>
    </p:spTree>
    <p:extLst>
      <p:ext uri="{BB962C8B-B14F-4D97-AF65-F5344CB8AC3E}">
        <p14:creationId xmlns:p14="http://schemas.microsoft.com/office/powerpoint/2010/main" val="1918507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852C2-9FA2-44CF-BA73-3493A868B33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070D07B-3B3C-4194-B07B-E2D88D6254F0}"/>
              </a:ext>
            </a:extLst>
          </p:cNvPr>
          <p:cNvSpPr>
            <a:spLocks noGrp="1"/>
          </p:cNvSpPr>
          <p:nvPr>
            <p:ph idx="1"/>
          </p:nvPr>
        </p:nvSpPr>
        <p:spPr/>
        <p:txBody>
          <a:bodyPr/>
          <a:lstStyle/>
          <a:p>
            <a:r>
              <a:rPr lang="en-US" dirty="0"/>
              <a:t>H(</a:t>
            </a:r>
            <a:r>
              <a:rPr lang="en-US" dirty="0" err="1"/>
              <a:t>u,v</a:t>
            </a:r>
            <a:r>
              <a:rPr lang="en-US" dirty="0"/>
              <a:t>)=1, D(</a:t>
            </a:r>
            <a:r>
              <a:rPr lang="en-US" dirty="0" err="1"/>
              <a:t>u,v</a:t>
            </a:r>
            <a:r>
              <a:rPr lang="en-US" dirty="0"/>
              <a:t>)&lt;=D0</a:t>
            </a:r>
          </a:p>
          <a:p>
            <a:r>
              <a:rPr lang="en-US" dirty="0"/>
              <a:t>            =0, D(</a:t>
            </a:r>
            <a:r>
              <a:rPr lang="en-US" dirty="0" err="1"/>
              <a:t>u,v</a:t>
            </a:r>
            <a:r>
              <a:rPr lang="en-US" dirty="0"/>
              <a:t>)&gt;D0</a:t>
            </a:r>
          </a:p>
          <a:p>
            <a:endParaRPr lang="en-US" dirty="0"/>
          </a:p>
        </p:txBody>
      </p:sp>
      <p:pic>
        <p:nvPicPr>
          <p:cNvPr id="4" name="Picture 3">
            <a:extLst>
              <a:ext uri="{FF2B5EF4-FFF2-40B4-BE49-F238E27FC236}">
                <a16:creationId xmlns:a16="http://schemas.microsoft.com/office/drawing/2014/main" id="{EB1B4FC0-4793-46B6-8DF8-B50F15484ED2}"/>
              </a:ext>
            </a:extLst>
          </p:cNvPr>
          <p:cNvPicPr>
            <a:picLocks noChangeAspect="1"/>
          </p:cNvPicPr>
          <p:nvPr/>
        </p:nvPicPr>
        <p:blipFill>
          <a:blip r:embed="rId2"/>
          <a:stretch>
            <a:fillRect/>
          </a:stretch>
        </p:blipFill>
        <p:spPr>
          <a:xfrm>
            <a:off x="1573747" y="3242276"/>
            <a:ext cx="5834378" cy="1518036"/>
          </a:xfrm>
          <a:prstGeom prst="rect">
            <a:avLst/>
          </a:prstGeom>
        </p:spPr>
      </p:pic>
      <p:sp>
        <p:nvSpPr>
          <p:cNvPr id="5" name="Rectangle 4">
            <a:extLst>
              <a:ext uri="{FF2B5EF4-FFF2-40B4-BE49-F238E27FC236}">
                <a16:creationId xmlns:a16="http://schemas.microsoft.com/office/drawing/2014/main" id="{4D8E9A3E-5812-4BAC-90B6-88E0463E23A3}"/>
              </a:ext>
            </a:extLst>
          </p:cNvPr>
          <p:cNvSpPr/>
          <p:nvPr/>
        </p:nvSpPr>
        <p:spPr>
          <a:xfrm>
            <a:off x="1190016" y="5070823"/>
            <a:ext cx="9393677" cy="923330"/>
          </a:xfrm>
          <a:prstGeom prst="rect">
            <a:avLst/>
          </a:prstGeom>
        </p:spPr>
        <p:txBody>
          <a:bodyPr wrap="square">
            <a:spAutoFit/>
          </a:bodyPr>
          <a:lstStyle/>
          <a:p>
            <a:r>
              <a:rPr lang="en-US" dirty="0">
                <a:latin typeface="Times New Roman" panose="02020603050405020304" pitchFamily="18" charset="0"/>
                <a:ea typeface="Times New Roman" panose="02020603050405020304" pitchFamily="18" charset="0"/>
              </a:rPr>
              <a:t>i.e. D(u, v) is the distance from the point (u, v) to the origin</a:t>
            </a:r>
            <a:r>
              <a:rPr lang="en-US" spc="-16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of</a:t>
            </a:r>
            <a:r>
              <a:rPr lang="en-US" spc="2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frequency. D0 </a:t>
            </a:r>
            <a:r>
              <a:rPr lang="en-US" dirty="0"/>
              <a:t>is specified non negative quantity i.e. Cut-off distance.</a:t>
            </a:r>
          </a:p>
          <a:p>
            <a:endParaRPr lang="en-US" dirty="0"/>
          </a:p>
        </p:txBody>
      </p:sp>
    </p:spTree>
    <p:extLst>
      <p:ext uri="{BB962C8B-B14F-4D97-AF65-F5344CB8AC3E}">
        <p14:creationId xmlns:p14="http://schemas.microsoft.com/office/powerpoint/2010/main" val="38626863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ose up of text on a whiteboard&#10;&#10;Description automatically generated">
            <a:extLst>
              <a:ext uri="{FF2B5EF4-FFF2-40B4-BE49-F238E27FC236}">
                <a16:creationId xmlns:a16="http://schemas.microsoft.com/office/drawing/2014/main" id="{D74BCB89-5676-4EBB-91FC-6ECE028DE7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00803" y="643466"/>
            <a:ext cx="5990394" cy="5571067"/>
          </a:xfrm>
          <a:prstGeom prst="rect">
            <a:avLst/>
          </a:prstGeom>
        </p:spPr>
      </p:pic>
    </p:spTree>
    <p:extLst>
      <p:ext uri="{BB962C8B-B14F-4D97-AF65-F5344CB8AC3E}">
        <p14:creationId xmlns:p14="http://schemas.microsoft.com/office/powerpoint/2010/main" val="29481005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B544C-4268-427B-9AFB-EAF099479C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C714D30-B3C2-4B6A-8688-654AAD414F2C}"/>
              </a:ext>
            </a:extLst>
          </p:cNvPr>
          <p:cNvSpPr>
            <a:spLocks noGrp="1"/>
          </p:cNvSpPr>
          <p:nvPr>
            <p:ph idx="1"/>
          </p:nvPr>
        </p:nvSpPr>
        <p:spPr/>
        <p:txBody>
          <a:bodyPr/>
          <a:lstStyle/>
          <a:p>
            <a:pPr marL="0" indent="0">
              <a:buNone/>
            </a:pPr>
            <a:r>
              <a:rPr lang="en-US" dirty="0"/>
              <a:t>Butterworth LPF</a:t>
            </a:r>
          </a:p>
          <a:p>
            <a:pPr lvl="0"/>
            <a:r>
              <a:rPr lang="en-US" dirty="0"/>
              <a:t>The transfer function of a Butterworth lowpass filter of order </a:t>
            </a:r>
            <a:r>
              <a:rPr lang="en-US" i="1" dirty="0"/>
              <a:t>n </a:t>
            </a:r>
            <a:r>
              <a:rPr lang="en-US" dirty="0"/>
              <a:t>with cut-off frequency at distance </a:t>
            </a:r>
            <a:r>
              <a:rPr lang="en-US" i="1" dirty="0"/>
              <a:t>Do </a:t>
            </a:r>
            <a:r>
              <a:rPr lang="en-US" dirty="0"/>
              <a:t>from the origin is defined as:</a:t>
            </a:r>
          </a:p>
          <a:p>
            <a:endParaRPr lang="en-US" dirty="0"/>
          </a:p>
        </p:txBody>
      </p:sp>
      <p:pic>
        <p:nvPicPr>
          <p:cNvPr id="7" name="Picture 6" descr="A drawing of a person&#10;&#10;Description automatically generated">
            <a:extLst>
              <a:ext uri="{FF2B5EF4-FFF2-40B4-BE49-F238E27FC236}">
                <a16:creationId xmlns:a16="http://schemas.microsoft.com/office/drawing/2014/main" id="{7B4F8AB5-8903-49EA-BB97-81F3623D60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2591" y="3429000"/>
            <a:ext cx="3421677" cy="708721"/>
          </a:xfrm>
          <a:prstGeom prst="rect">
            <a:avLst/>
          </a:prstGeom>
        </p:spPr>
      </p:pic>
      <p:pic>
        <p:nvPicPr>
          <p:cNvPr id="8" name="Picture 7">
            <a:extLst>
              <a:ext uri="{FF2B5EF4-FFF2-40B4-BE49-F238E27FC236}">
                <a16:creationId xmlns:a16="http://schemas.microsoft.com/office/drawing/2014/main" id="{E921B646-A61F-44FC-A2AB-4204ED5B4C90}"/>
              </a:ext>
            </a:extLst>
          </p:cNvPr>
          <p:cNvPicPr>
            <a:picLocks noChangeAspect="1"/>
          </p:cNvPicPr>
          <p:nvPr/>
        </p:nvPicPr>
        <p:blipFill>
          <a:blip r:embed="rId3"/>
          <a:stretch>
            <a:fillRect/>
          </a:stretch>
        </p:blipFill>
        <p:spPr>
          <a:xfrm>
            <a:off x="2410326" y="4223060"/>
            <a:ext cx="5834378" cy="1518036"/>
          </a:xfrm>
          <a:prstGeom prst="rect">
            <a:avLst/>
          </a:prstGeom>
        </p:spPr>
      </p:pic>
    </p:spTree>
    <p:extLst>
      <p:ext uri="{BB962C8B-B14F-4D97-AF65-F5344CB8AC3E}">
        <p14:creationId xmlns:p14="http://schemas.microsoft.com/office/powerpoint/2010/main" val="24791656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bird&#10;&#10;Description automatically generated">
            <a:extLst>
              <a:ext uri="{FF2B5EF4-FFF2-40B4-BE49-F238E27FC236}">
                <a16:creationId xmlns:a16="http://schemas.microsoft.com/office/drawing/2014/main" id="{ED248A15-F079-454E-A30A-439FA45714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1738714"/>
            <a:ext cx="10905066" cy="3380571"/>
          </a:xfrm>
          <a:prstGeom prst="rect">
            <a:avLst/>
          </a:prstGeom>
        </p:spPr>
      </p:pic>
    </p:spTree>
    <p:extLst>
      <p:ext uri="{BB962C8B-B14F-4D97-AF65-F5344CB8AC3E}">
        <p14:creationId xmlns:p14="http://schemas.microsoft.com/office/powerpoint/2010/main" val="14808708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screenshot of a cell phone&#10;&#10;Description automatically generated">
            <a:extLst>
              <a:ext uri="{FF2B5EF4-FFF2-40B4-BE49-F238E27FC236}">
                <a16:creationId xmlns:a16="http://schemas.microsoft.com/office/drawing/2014/main" id="{2A66DFE1-4EDC-4140-90DE-37169D573E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1111673"/>
            <a:ext cx="10905066" cy="4634652"/>
          </a:xfrm>
          <a:prstGeom prst="rect">
            <a:avLst/>
          </a:prstGeom>
        </p:spPr>
      </p:pic>
    </p:spTree>
    <p:extLst>
      <p:ext uri="{BB962C8B-B14F-4D97-AF65-F5344CB8AC3E}">
        <p14:creationId xmlns:p14="http://schemas.microsoft.com/office/powerpoint/2010/main" val="2667263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ose up of a map&#10;&#10;Description automatically generated">
            <a:extLst>
              <a:ext uri="{FF2B5EF4-FFF2-40B4-BE49-F238E27FC236}">
                <a16:creationId xmlns:a16="http://schemas.microsoft.com/office/drawing/2014/main" id="{9765896F-530F-4106-846D-4061530491F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264" r="1" b="8592"/>
          <a:stretch/>
        </p:blipFill>
        <p:spPr>
          <a:xfrm>
            <a:off x="643467" y="643467"/>
            <a:ext cx="10905066" cy="5571066"/>
          </a:xfrm>
          <a:prstGeom prst="rect">
            <a:avLst/>
          </a:prstGeom>
        </p:spPr>
      </p:pic>
    </p:spTree>
    <p:extLst>
      <p:ext uri="{BB962C8B-B14F-4D97-AF65-F5344CB8AC3E}">
        <p14:creationId xmlns:p14="http://schemas.microsoft.com/office/powerpoint/2010/main" val="27486484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ose up of a map&#10;&#10;Description automatically generated">
            <a:extLst>
              <a:ext uri="{FF2B5EF4-FFF2-40B4-BE49-F238E27FC236}">
                <a16:creationId xmlns:a16="http://schemas.microsoft.com/office/drawing/2014/main" id="{07777D57-CC5F-44BE-A390-C9DF0E7DE8F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 b="10766"/>
          <a:stretch/>
        </p:blipFill>
        <p:spPr>
          <a:xfrm>
            <a:off x="643467" y="643467"/>
            <a:ext cx="10905066" cy="5571066"/>
          </a:xfrm>
          <a:prstGeom prst="rect">
            <a:avLst/>
          </a:prstGeom>
        </p:spPr>
      </p:pic>
    </p:spTree>
    <p:extLst>
      <p:ext uri="{BB962C8B-B14F-4D97-AF65-F5344CB8AC3E}">
        <p14:creationId xmlns:p14="http://schemas.microsoft.com/office/powerpoint/2010/main" val="10895134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BBD88-9479-5E44-97ED-02280EA926C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BD7FFE6-D7AD-3A4E-A3D5-22AC9561984D}"/>
              </a:ext>
            </a:extLst>
          </p:cNvPr>
          <p:cNvSpPr>
            <a:spLocks noGrp="1"/>
          </p:cNvSpPr>
          <p:nvPr>
            <p:ph idx="1"/>
          </p:nvPr>
        </p:nvSpPr>
        <p:spPr/>
        <p:txBody>
          <a:bodyPr/>
          <a:lstStyle/>
          <a:p>
            <a:pPr marL="0" indent="0">
              <a:buNone/>
            </a:pPr>
            <a:r>
              <a:rPr lang="en-US" b="0" i="0" dirty="0">
                <a:effectLst/>
                <a:latin typeface="Arial" panose="020B0604020202020204" pitchFamily="34" charset="0"/>
              </a:rPr>
              <a:t>Transformation</a:t>
            </a:r>
          </a:p>
          <a:p>
            <a:r>
              <a:rPr lang="en-US" b="0" i="0" dirty="0">
                <a:solidFill>
                  <a:srgbClr val="000000"/>
                </a:solidFill>
                <a:effectLst/>
                <a:latin typeface="Arial" panose="020B0604020202020204" pitchFamily="34" charset="0"/>
              </a:rPr>
              <a:t>A signal can be converted from time domain into frequency domain using mathematical operators called transforms. There are many kind of transformation that does this. Some of them are given below.</a:t>
            </a:r>
          </a:p>
          <a:p>
            <a:pPr lvl="1"/>
            <a:r>
              <a:rPr lang="en-US" b="0" i="0" dirty="0">
                <a:effectLst/>
                <a:latin typeface="Arial" panose="020B0604020202020204" pitchFamily="34" charset="0"/>
              </a:rPr>
              <a:t>Fourier Series</a:t>
            </a:r>
          </a:p>
          <a:p>
            <a:pPr lvl="1"/>
            <a:r>
              <a:rPr lang="en-US" b="0" i="0" dirty="0">
                <a:effectLst/>
                <a:latin typeface="Arial" panose="020B0604020202020204" pitchFamily="34" charset="0"/>
              </a:rPr>
              <a:t>Fourier transformation</a:t>
            </a:r>
          </a:p>
          <a:p>
            <a:pPr lvl="1"/>
            <a:r>
              <a:rPr lang="en-US" b="0" i="0" dirty="0">
                <a:effectLst/>
                <a:latin typeface="Arial" panose="020B0604020202020204" pitchFamily="34" charset="0"/>
              </a:rPr>
              <a:t>Laplace transform</a:t>
            </a:r>
          </a:p>
          <a:p>
            <a:pPr lvl="1"/>
            <a:r>
              <a:rPr lang="en-US" b="0" i="0" dirty="0">
                <a:effectLst/>
                <a:latin typeface="Arial" panose="020B0604020202020204" pitchFamily="34" charset="0"/>
              </a:rPr>
              <a:t>Z transform</a:t>
            </a:r>
          </a:p>
        </p:txBody>
      </p:sp>
    </p:spTree>
    <p:extLst>
      <p:ext uri="{BB962C8B-B14F-4D97-AF65-F5344CB8AC3E}">
        <p14:creationId xmlns:p14="http://schemas.microsoft.com/office/powerpoint/2010/main" val="13729712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ose up of text on a white background&#10;&#10;Description automatically generated">
            <a:extLst>
              <a:ext uri="{FF2B5EF4-FFF2-40B4-BE49-F238E27FC236}">
                <a16:creationId xmlns:a16="http://schemas.microsoft.com/office/drawing/2014/main" id="{DE3E425F-CA0C-4513-8316-94ADD19CFE8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 b="6692"/>
          <a:stretch/>
        </p:blipFill>
        <p:spPr>
          <a:xfrm>
            <a:off x="643467" y="643467"/>
            <a:ext cx="10905066" cy="5571066"/>
          </a:xfrm>
          <a:prstGeom prst="rect">
            <a:avLst/>
          </a:prstGeom>
        </p:spPr>
      </p:pic>
    </p:spTree>
    <p:extLst>
      <p:ext uri="{BB962C8B-B14F-4D97-AF65-F5344CB8AC3E}">
        <p14:creationId xmlns:p14="http://schemas.microsoft.com/office/powerpoint/2010/main" val="7237773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ose up of text on a whiteboard&#10;&#10;Description automatically generated">
            <a:extLst>
              <a:ext uri="{FF2B5EF4-FFF2-40B4-BE49-F238E27FC236}">
                <a16:creationId xmlns:a16="http://schemas.microsoft.com/office/drawing/2014/main" id="{B17FF497-F409-4784-8FF8-53063AEC91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9447" y="643466"/>
            <a:ext cx="8473105" cy="5571067"/>
          </a:xfrm>
          <a:prstGeom prst="rect">
            <a:avLst/>
          </a:prstGeom>
        </p:spPr>
      </p:pic>
    </p:spTree>
    <p:extLst>
      <p:ext uri="{BB962C8B-B14F-4D97-AF65-F5344CB8AC3E}">
        <p14:creationId xmlns:p14="http://schemas.microsoft.com/office/powerpoint/2010/main" val="7997421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ose up of text on a white background&#10;&#10;Description automatically generated">
            <a:extLst>
              <a:ext uri="{FF2B5EF4-FFF2-40B4-BE49-F238E27FC236}">
                <a16:creationId xmlns:a16="http://schemas.microsoft.com/office/drawing/2014/main" id="{9851235F-8544-4455-AECC-C9193E089B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0759" y="643466"/>
            <a:ext cx="9170482" cy="5571067"/>
          </a:xfrm>
          <a:prstGeom prst="rect">
            <a:avLst/>
          </a:prstGeom>
        </p:spPr>
      </p:pic>
    </p:spTree>
    <p:extLst>
      <p:ext uri="{BB962C8B-B14F-4D97-AF65-F5344CB8AC3E}">
        <p14:creationId xmlns:p14="http://schemas.microsoft.com/office/powerpoint/2010/main" val="1150312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34AAC-0F97-490D-AC65-9E2C00D9C362}"/>
              </a:ext>
            </a:extLst>
          </p:cNvPr>
          <p:cNvSpPr>
            <a:spLocks noGrp="1"/>
          </p:cNvSpPr>
          <p:nvPr>
            <p:ph type="title"/>
          </p:nvPr>
        </p:nvSpPr>
        <p:spPr/>
        <p:txBody>
          <a:bodyPr/>
          <a:lstStyle/>
          <a:p>
            <a:r>
              <a:rPr lang="en-US" b="1" u="heavy" dirty="0"/>
              <a:t>Hadamard Transform</a:t>
            </a:r>
            <a:br>
              <a:rPr lang="en-US" dirty="0"/>
            </a:br>
            <a:endParaRPr lang="en-US" dirty="0"/>
          </a:p>
        </p:txBody>
      </p:sp>
      <p:sp>
        <p:nvSpPr>
          <p:cNvPr id="3" name="Content Placeholder 2">
            <a:extLst>
              <a:ext uri="{FF2B5EF4-FFF2-40B4-BE49-F238E27FC236}">
                <a16:creationId xmlns:a16="http://schemas.microsoft.com/office/drawing/2014/main" id="{01D0B14A-A30F-485D-AC93-DD70DFB4A557}"/>
              </a:ext>
            </a:extLst>
          </p:cNvPr>
          <p:cNvSpPr>
            <a:spLocks noGrp="1"/>
          </p:cNvSpPr>
          <p:nvPr>
            <p:ph idx="1"/>
          </p:nvPr>
        </p:nvSpPr>
        <p:spPr/>
        <p:txBody>
          <a:bodyPr/>
          <a:lstStyle/>
          <a:p>
            <a:pPr lvl="0"/>
            <a:r>
              <a:rPr lang="en-US" dirty="0"/>
              <a:t>The elements of a basic vectors of a Hadamard transform takes only the binary values i.e. +1 and -1 in its kernel matrix.</a:t>
            </a:r>
          </a:p>
          <a:p>
            <a:pPr lvl="0"/>
            <a:r>
              <a:rPr lang="en-US" dirty="0"/>
              <a:t>Hadamard transform can be implemented in order of O[</a:t>
            </a:r>
            <a:r>
              <a:rPr lang="en-US" dirty="0" err="1"/>
              <a:t>NlogN</a:t>
            </a:r>
            <a:r>
              <a:rPr lang="en-US" dirty="0"/>
              <a:t>] addition and subtraction.</a:t>
            </a:r>
          </a:p>
          <a:p>
            <a:pPr lvl="0"/>
            <a:endParaRPr lang="en-US" dirty="0"/>
          </a:p>
          <a:p>
            <a:endParaRPr lang="en-US" dirty="0"/>
          </a:p>
        </p:txBody>
      </p:sp>
      <p:pic>
        <p:nvPicPr>
          <p:cNvPr id="7" name="Picture 6">
            <a:extLst>
              <a:ext uri="{FF2B5EF4-FFF2-40B4-BE49-F238E27FC236}">
                <a16:creationId xmlns:a16="http://schemas.microsoft.com/office/drawing/2014/main" id="{A3913003-AFE6-4A90-9AAE-4F9FFB8A6C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925" y="4253844"/>
            <a:ext cx="9144000" cy="1346855"/>
          </a:xfrm>
          <a:prstGeom prst="rect">
            <a:avLst/>
          </a:prstGeom>
        </p:spPr>
      </p:pic>
    </p:spTree>
    <p:extLst>
      <p:ext uri="{BB962C8B-B14F-4D97-AF65-F5344CB8AC3E}">
        <p14:creationId xmlns:p14="http://schemas.microsoft.com/office/powerpoint/2010/main" val="23549118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ose up of a piece of paper&#10;&#10;Description automatically generated">
            <a:extLst>
              <a:ext uri="{FF2B5EF4-FFF2-40B4-BE49-F238E27FC236}">
                <a16:creationId xmlns:a16="http://schemas.microsoft.com/office/drawing/2014/main" id="{835ADB0A-46C6-43AD-B421-F248D69CE9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18063" y="643466"/>
            <a:ext cx="6155874" cy="5571067"/>
          </a:xfrm>
          <a:prstGeom prst="rect">
            <a:avLst/>
          </a:prstGeom>
        </p:spPr>
      </p:pic>
    </p:spTree>
    <p:extLst>
      <p:ext uri="{BB962C8B-B14F-4D97-AF65-F5344CB8AC3E}">
        <p14:creationId xmlns:p14="http://schemas.microsoft.com/office/powerpoint/2010/main" val="15776407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ose up of text on a white background&#10;&#10;Description automatically generated">
            <a:extLst>
              <a:ext uri="{FF2B5EF4-FFF2-40B4-BE49-F238E27FC236}">
                <a16:creationId xmlns:a16="http://schemas.microsoft.com/office/drawing/2014/main" id="{D5EE1D8C-68CB-4C37-BBF0-76AE079D8B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0759" y="643466"/>
            <a:ext cx="9170482" cy="5571067"/>
          </a:xfrm>
          <a:prstGeom prst="rect">
            <a:avLst/>
          </a:prstGeom>
        </p:spPr>
      </p:pic>
    </p:spTree>
    <p:extLst>
      <p:ext uri="{BB962C8B-B14F-4D97-AF65-F5344CB8AC3E}">
        <p14:creationId xmlns:p14="http://schemas.microsoft.com/office/powerpoint/2010/main" val="9015096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screenshot of a cell phone&#10;&#10;Description automatically generated">
            <a:extLst>
              <a:ext uri="{FF2B5EF4-FFF2-40B4-BE49-F238E27FC236}">
                <a16:creationId xmlns:a16="http://schemas.microsoft.com/office/drawing/2014/main" id="{879416A4-0B69-45F3-B648-4004B26A82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1528472"/>
            <a:ext cx="5291666" cy="3801055"/>
          </a:xfrm>
          <a:prstGeom prst="rect">
            <a:avLst/>
          </a:prstGeom>
        </p:spPr>
      </p:pic>
      <p:pic>
        <p:nvPicPr>
          <p:cNvPr id="8" name="Picture 7" descr="A close up of a keyboard&#10;&#10;Description automatically generated">
            <a:extLst>
              <a:ext uri="{FF2B5EF4-FFF2-40B4-BE49-F238E27FC236}">
                <a16:creationId xmlns:a16="http://schemas.microsoft.com/office/drawing/2014/main" id="{49E8EB77-7CB2-4826-AB1A-F029D89B4C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2244990"/>
            <a:ext cx="5291667" cy="2368020"/>
          </a:xfrm>
          <a:prstGeom prst="rect">
            <a:avLst/>
          </a:prstGeom>
        </p:spPr>
      </p:pic>
    </p:spTree>
    <p:extLst>
      <p:ext uri="{BB962C8B-B14F-4D97-AF65-F5344CB8AC3E}">
        <p14:creationId xmlns:p14="http://schemas.microsoft.com/office/powerpoint/2010/main" val="31825436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ose up of a piece of paper&#10;&#10;Description automatically generated">
            <a:extLst>
              <a:ext uri="{FF2B5EF4-FFF2-40B4-BE49-F238E27FC236}">
                <a16:creationId xmlns:a16="http://schemas.microsoft.com/office/drawing/2014/main" id="{3991AB9C-0F2D-4386-9AE4-77CE64F285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4270" y="643466"/>
            <a:ext cx="11257005" cy="6029183"/>
          </a:xfrm>
          <a:prstGeom prst="rect">
            <a:avLst/>
          </a:prstGeom>
        </p:spPr>
      </p:pic>
    </p:spTree>
    <p:extLst>
      <p:ext uri="{BB962C8B-B14F-4D97-AF65-F5344CB8AC3E}">
        <p14:creationId xmlns:p14="http://schemas.microsoft.com/office/powerpoint/2010/main" val="18401816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F63480B-53DF-423D-95DD-203D5713423F}"/>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endParaRPr lang="en-US" sz="5400" kern="1200">
              <a:solidFill>
                <a:srgbClr val="FFFFFF"/>
              </a:solidFill>
              <a:latin typeface="+mj-lt"/>
              <a:ea typeface="+mj-ea"/>
              <a:cs typeface="+mj-cs"/>
            </a:endParaRP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screenshot of a cell phone&#10;&#10;Description automatically generated">
            <a:extLst>
              <a:ext uri="{FF2B5EF4-FFF2-40B4-BE49-F238E27FC236}">
                <a16:creationId xmlns:a16="http://schemas.microsoft.com/office/drawing/2014/main" id="{CF26FEC2-41F2-401E-9D9F-4A130E092B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040" y="2724150"/>
            <a:ext cx="11496821" cy="2848035"/>
          </a:xfrm>
          <a:prstGeom prst="rect">
            <a:avLst/>
          </a:prstGeom>
        </p:spPr>
      </p:pic>
    </p:spTree>
    <p:extLst>
      <p:ext uri="{BB962C8B-B14F-4D97-AF65-F5344CB8AC3E}">
        <p14:creationId xmlns:p14="http://schemas.microsoft.com/office/powerpoint/2010/main" val="7182620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D4B70-7C5C-4CD1-B2F8-E9358ED2A3FB}"/>
              </a:ext>
            </a:extLst>
          </p:cNvPr>
          <p:cNvSpPr>
            <a:spLocks noGrp="1"/>
          </p:cNvSpPr>
          <p:nvPr>
            <p:ph type="title"/>
          </p:nvPr>
        </p:nvSpPr>
        <p:spPr/>
        <p:txBody>
          <a:bodyPr/>
          <a:lstStyle/>
          <a:p>
            <a:r>
              <a:rPr lang="en-US" b="1" dirty="0" err="1"/>
              <a:t>Haar</a:t>
            </a:r>
            <a:r>
              <a:rPr lang="en-US" b="1" dirty="0"/>
              <a:t> transform</a:t>
            </a:r>
            <a:r>
              <a:rPr lang="en-US" dirty="0"/>
              <a:t> </a:t>
            </a:r>
          </a:p>
        </p:txBody>
      </p:sp>
      <p:sp>
        <p:nvSpPr>
          <p:cNvPr id="3" name="Content Placeholder 2">
            <a:extLst>
              <a:ext uri="{FF2B5EF4-FFF2-40B4-BE49-F238E27FC236}">
                <a16:creationId xmlns:a16="http://schemas.microsoft.com/office/drawing/2014/main" id="{13D5D14A-B09C-4D9A-884B-34590093CFE3}"/>
              </a:ext>
            </a:extLst>
          </p:cNvPr>
          <p:cNvSpPr>
            <a:spLocks noGrp="1"/>
          </p:cNvSpPr>
          <p:nvPr>
            <p:ph idx="1"/>
          </p:nvPr>
        </p:nvSpPr>
        <p:spPr/>
        <p:txBody>
          <a:bodyPr/>
          <a:lstStyle/>
          <a:p>
            <a:r>
              <a:rPr lang="en-US" dirty="0"/>
              <a:t>The </a:t>
            </a:r>
            <a:r>
              <a:rPr lang="en-US" dirty="0" err="1"/>
              <a:t>Haar</a:t>
            </a:r>
            <a:r>
              <a:rPr lang="en-US" dirty="0"/>
              <a:t> transform is one of the oldest transform functions, proposed in 1910 by the Hungarian mathematician </a:t>
            </a:r>
            <a:r>
              <a:rPr lang="en-US" dirty="0" err="1">
                <a:hlinkClick r:id="rId2" tooltip="Alfréd Haar"/>
              </a:rPr>
              <a:t>Alfréd</a:t>
            </a:r>
            <a:r>
              <a:rPr lang="en-US" dirty="0">
                <a:hlinkClick r:id="rId2" tooltip="Alfréd Haar"/>
              </a:rPr>
              <a:t> </a:t>
            </a:r>
            <a:r>
              <a:rPr lang="en-US" dirty="0" err="1">
                <a:hlinkClick r:id="rId2" tooltip="Alfréd Haar"/>
              </a:rPr>
              <a:t>Haar</a:t>
            </a:r>
            <a:r>
              <a:rPr lang="en-US" dirty="0"/>
              <a:t>. It is found effective in applications such as signal and image compression in electrical and computer engineering as it provides a simple and computationally efficient approach for </a:t>
            </a:r>
            <a:r>
              <a:rPr lang="en-US" dirty="0" err="1"/>
              <a:t>analysing</a:t>
            </a:r>
            <a:r>
              <a:rPr lang="en-US" dirty="0"/>
              <a:t> the local aspects of a signal.</a:t>
            </a:r>
          </a:p>
        </p:txBody>
      </p:sp>
    </p:spTree>
    <p:extLst>
      <p:ext uri="{BB962C8B-B14F-4D97-AF65-F5344CB8AC3E}">
        <p14:creationId xmlns:p14="http://schemas.microsoft.com/office/powerpoint/2010/main" val="1918131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659C2-428A-3147-9DF7-3C354BD19950}"/>
              </a:ext>
            </a:extLst>
          </p:cNvPr>
          <p:cNvSpPr>
            <a:spLocks noGrp="1"/>
          </p:cNvSpPr>
          <p:nvPr>
            <p:ph type="title"/>
          </p:nvPr>
        </p:nvSpPr>
        <p:spPr/>
        <p:txBody>
          <a:bodyPr/>
          <a:lstStyle/>
          <a:p>
            <a:r>
              <a:rPr lang="en-US" dirty="0">
                <a:latin typeface="Arial" panose="020B0604020202020204" pitchFamily="34" charset="0"/>
              </a:rPr>
              <a:t>Frequency components</a:t>
            </a:r>
            <a:br>
              <a:rPr lang="en-US" dirty="0">
                <a:latin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B12BF9BF-D95D-3343-89B8-73FF698758AA}"/>
              </a:ext>
            </a:extLst>
          </p:cNvPr>
          <p:cNvSpPr>
            <a:spLocks noGrp="1"/>
          </p:cNvSpPr>
          <p:nvPr>
            <p:ph idx="1"/>
          </p:nvPr>
        </p:nvSpPr>
        <p:spPr/>
        <p:txBody>
          <a:bodyPr>
            <a:normAutofit/>
          </a:bodyPr>
          <a:lstStyle/>
          <a:p>
            <a:pPr marL="0" indent="0">
              <a:buNone/>
            </a:pPr>
            <a:r>
              <a:rPr lang="en-US" b="0" i="0" dirty="0">
                <a:solidFill>
                  <a:srgbClr val="000000"/>
                </a:solidFill>
                <a:effectLst/>
                <a:latin typeface="Arial" panose="020B0604020202020204" pitchFamily="34" charset="0"/>
              </a:rPr>
              <a:t>Any image in spatial domain can be represented in a frequency domain. But what do this frequencies actually mean.</a:t>
            </a:r>
          </a:p>
          <a:p>
            <a:pPr marL="457200" lvl="1" indent="0">
              <a:buNone/>
            </a:pPr>
            <a:r>
              <a:rPr lang="en-US" b="0" i="0" dirty="0">
                <a:solidFill>
                  <a:srgbClr val="000000"/>
                </a:solidFill>
                <a:effectLst/>
                <a:latin typeface="Arial" panose="020B0604020202020204" pitchFamily="34" charset="0"/>
              </a:rPr>
              <a:t>We will divide frequency components into two major components.</a:t>
            </a:r>
          </a:p>
          <a:p>
            <a:pPr marL="0" indent="0">
              <a:buNone/>
            </a:pPr>
            <a:r>
              <a:rPr lang="en-US" b="0" i="0" dirty="0">
                <a:effectLst/>
                <a:latin typeface="Arial" panose="020B0604020202020204" pitchFamily="34" charset="0"/>
              </a:rPr>
              <a:t>High frequency components</a:t>
            </a:r>
          </a:p>
          <a:p>
            <a:pPr lvl="1"/>
            <a:r>
              <a:rPr lang="en-US" b="0" i="0" dirty="0">
                <a:solidFill>
                  <a:srgbClr val="000000"/>
                </a:solidFill>
                <a:effectLst/>
                <a:latin typeface="Arial" panose="020B0604020202020204" pitchFamily="34" charset="0"/>
              </a:rPr>
              <a:t>High frequency components correspond to edges in an image.</a:t>
            </a:r>
          </a:p>
          <a:p>
            <a:pPr marL="0" indent="0">
              <a:buNone/>
            </a:pPr>
            <a:r>
              <a:rPr lang="en-US" b="0" i="0" dirty="0">
                <a:effectLst/>
                <a:latin typeface="Arial" panose="020B0604020202020204" pitchFamily="34" charset="0"/>
              </a:rPr>
              <a:t>Low frequency components</a:t>
            </a:r>
          </a:p>
          <a:p>
            <a:pPr lvl="1"/>
            <a:r>
              <a:rPr lang="en-US" b="0" i="0" dirty="0">
                <a:solidFill>
                  <a:srgbClr val="000000"/>
                </a:solidFill>
                <a:effectLst/>
                <a:latin typeface="Arial" panose="020B0604020202020204" pitchFamily="34" charset="0"/>
              </a:rPr>
              <a:t>Low frequency components in an image correspond to smooth regions.</a:t>
            </a:r>
          </a:p>
        </p:txBody>
      </p:sp>
    </p:spTree>
    <p:extLst>
      <p:ext uri="{BB962C8B-B14F-4D97-AF65-F5344CB8AC3E}">
        <p14:creationId xmlns:p14="http://schemas.microsoft.com/office/powerpoint/2010/main" val="24966173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91D9E-1231-41E3-8649-7A38282F5435}"/>
              </a:ext>
            </a:extLst>
          </p:cNvPr>
          <p:cNvSpPr>
            <a:spLocks noGrp="1"/>
          </p:cNvSpPr>
          <p:nvPr>
            <p:ph type="title"/>
          </p:nvPr>
        </p:nvSpPr>
        <p:spPr/>
        <p:txBody>
          <a:bodyPr/>
          <a:lstStyle/>
          <a:p>
            <a:r>
              <a:rPr lang="en-US" b="1" dirty="0"/>
              <a:t>Property</a:t>
            </a:r>
            <a:br>
              <a:rPr lang="en-US" b="1" dirty="0"/>
            </a:br>
            <a:endParaRPr lang="en-US" dirty="0"/>
          </a:p>
        </p:txBody>
      </p:sp>
      <p:sp>
        <p:nvSpPr>
          <p:cNvPr id="3" name="Content Placeholder 2">
            <a:extLst>
              <a:ext uri="{FF2B5EF4-FFF2-40B4-BE49-F238E27FC236}">
                <a16:creationId xmlns:a16="http://schemas.microsoft.com/office/drawing/2014/main" id="{FB01F8FE-441F-40EA-9917-2DB2840AEC56}"/>
              </a:ext>
            </a:extLst>
          </p:cNvPr>
          <p:cNvSpPr>
            <a:spLocks noGrp="1"/>
          </p:cNvSpPr>
          <p:nvPr>
            <p:ph idx="1"/>
          </p:nvPr>
        </p:nvSpPr>
        <p:spPr/>
        <p:txBody>
          <a:bodyPr/>
          <a:lstStyle/>
          <a:p>
            <a:endParaRPr lang="en-US" dirty="0"/>
          </a:p>
        </p:txBody>
      </p:sp>
      <p:sp>
        <p:nvSpPr>
          <p:cNvPr id="4" name="Rectangle 2">
            <a:extLst>
              <a:ext uri="{FF2B5EF4-FFF2-40B4-BE49-F238E27FC236}">
                <a16:creationId xmlns:a16="http://schemas.microsoft.com/office/drawing/2014/main" id="{C2BBDC28-D702-4D11-A5B2-B25B5F7B3DC6}"/>
              </a:ext>
            </a:extLst>
          </p:cNvPr>
          <p:cNvSpPr>
            <a:spLocks noChangeArrowheads="1"/>
          </p:cNvSpPr>
          <p:nvPr/>
        </p:nvSpPr>
        <p:spPr bwMode="auto">
          <a:xfrm>
            <a:off x="644525" y="1188971"/>
            <a:ext cx="9963150" cy="44800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53920" tIns="31740" rIns="0" bIns="1587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22222"/>
                </a:solidFill>
                <a:effectLst/>
                <a:latin typeface="Arial" panose="020B0604020202020204" pitchFamily="34" charset="0"/>
                <a:cs typeface="Arial" panose="020B0604020202020204" pitchFamily="34" charset="0"/>
              </a:rPr>
              <a:t>The </a:t>
            </a:r>
            <a:r>
              <a:rPr kumimoji="0" lang="en-US" altLang="en-US" b="0" i="0" u="none" strike="noStrike" cap="none" normalizeH="0" baseline="0" dirty="0" err="1">
                <a:ln>
                  <a:noFill/>
                </a:ln>
                <a:solidFill>
                  <a:srgbClr val="222222"/>
                </a:solidFill>
                <a:effectLst/>
                <a:latin typeface="Arial" panose="020B0604020202020204" pitchFamily="34" charset="0"/>
                <a:cs typeface="Arial" panose="020B0604020202020204" pitchFamily="34" charset="0"/>
              </a:rPr>
              <a:t>Haar</a:t>
            </a:r>
            <a:r>
              <a:rPr kumimoji="0" lang="en-US" altLang="en-US" b="0" i="0" u="none" strike="noStrike" cap="none" normalizeH="0" baseline="0" dirty="0">
                <a:ln>
                  <a:noFill/>
                </a:ln>
                <a:solidFill>
                  <a:srgbClr val="222222"/>
                </a:solidFill>
                <a:effectLst/>
                <a:latin typeface="Arial" panose="020B0604020202020204" pitchFamily="34" charset="0"/>
                <a:cs typeface="Arial" panose="020B0604020202020204" pitchFamily="34" charset="0"/>
              </a:rPr>
              <a:t> transform has the following properties</a:t>
            </a:r>
            <a:endParaRPr kumimoji="0" lang="en-US" altLang="en-US" b="0" i="0" u="none" strike="noStrike" cap="none" normalizeH="0" baseline="0" dirty="0">
              <a:ln>
                <a:noFill/>
              </a:ln>
              <a:solidFill>
                <a:schemeClr val="tx1"/>
              </a:solidFill>
              <a:effectLst/>
            </a:endParaRP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22222"/>
                </a:solidFill>
                <a:effectLst/>
                <a:latin typeface="Arial" panose="020B0604020202020204" pitchFamily="34" charset="0"/>
                <a:cs typeface="Arial" panose="020B0604020202020204" pitchFamily="34" charset="0"/>
              </a:rPr>
              <a:t>1. No need for multiplications. It requires only additions and there are many elements with zero value in the </a:t>
            </a:r>
            <a:r>
              <a:rPr kumimoji="0" lang="en-US" altLang="en-US" b="0" i="0" u="none" strike="noStrike" cap="none" normalizeH="0" baseline="0" dirty="0" err="1">
                <a:ln>
                  <a:noFill/>
                </a:ln>
                <a:solidFill>
                  <a:srgbClr val="222222"/>
                </a:solidFill>
                <a:effectLst/>
                <a:latin typeface="Arial" panose="020B0604020202020204" pitchFamily="34" charset="0"/>
                <a:cs typeface="Arial" panose="020B0604020202020204" pitchFamily="34" charset="0"/>
              </a:rPr>
              <a:t>Haar</a:t>
            </a:r>
            <a:r>
              <a:rPr kumimoji="0" lang="en-US" altLang="en-US" b="0" i="0" u="none" strike="noStrike" cap="none" normalizeH="0" baseline="0" dirty="0">
                <a:ln>
                  <a:noFill/>
                </a:ln>
                <a:solidFill>
                  <a:srgbClr val="222222"/>
                </a:solidFill>
                <a:effectLst/>
                <a:latin typeface="Arial" panose="020B0604020202020204" pitchFamily="34" charset="0"/>
                <a:cs typeface="Arial" panose="020B0604020202020204" pitchFamily="34" charset="0"/>
              </a:rPr>
              <a:t> matrix, so the computation time is short. It is faster than </a:t>
            </a:r>
            <a:r>
              <a:rPr kumimoji="0" lang="en-US" altLang="en-US" b="0" i="0" u="none" strike="noStrike" cap="none" normalizeH="0" baseline="0" dirty="0">
                <a:ln>
                  <a:noFill/>
                </a:ln>
                <a:solidFill>
                  <a:srgbClr val="0B0080"/>
                </a:solidFill>
                <a:effectLst/>
                <a:latin typeface="Arial" panose="020B0604020202020204" pitchFamily="34" charset="0"/>
                <a:cs typeface="Arial" panose="020B0604020202020204" pitchFamily="34" charset="0"/>
                <a:hlinkClick r:id="rId2" tooltip="Walsh transform"/>
              </a:rPr>
              <a:t>Walsh transform</a:t>
            </a:r>
            <a:r>
              <a:rPr kumimoji="0" lang="en-US" altLang="en-US" b="0" i="0" u="none" strike="noStrike" cap="none" normalizeH="0" baseline="0" dirty="0">
                <a:ln>
                  <a:noFill/>
                </a:ln>
                <a:solidFill>
                  <a:srgbClr val="222222"/>
                </a:solidFill>
                <a:effectLst/>
                <a:latin typeface="Arial" panose="020B0604020202020204" pitchFamily="34" charset="0"/>
                <a:cs typeface="Arial" panose="020B0604020202020204" pitchFamily="34" charset="0"/>
              </a:rPr>
              <a:t>, whose matrix is composed of +1 and −1.</a:t>
            </a: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22222"/>
                </a:solidFill>
                <a:effectLst/>
                <a:latin typeface="Arial" panose="020B0604020202020204" pitchFamily="34" charset="0"/>
                <a:cs typeface="Arial" panose="020B0604020202020204" pitchFamily="34" charset="0"/>
              </a:rPr>
              <a:t>2. Input and output length are the same. However, the length should be a power of 2, i.e.        .</a:t>
            </a: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22222"/>
                </a:solidFill>
                <a:effectLst/>
                <a:latin typeface="Arial" panose="020B0604020202020204" pitchFamily="34" charset="0"/>
                <a:cs typeface="Arial" panose="020B0604020202020204" pitchFamily="34" charset="0"/>
              </a:rPr>
              <a:t>3. It can be used to </a:t>
            </a:r>
            <a:r>
              <a:rPr kumimoji="0" lang="en-US" altLang="en-US" b="0" i="0" u="none" strike="noStrike" cap="none" normalizeH="0" baseline="0" dirty="0" err="1">
                <a:ln>
                  <a:noFill/>
                </a:ln>
                <a:solidFill>
                  <a:srgbClr val="222222"/>
                </a:solidFill>
                <a:effectLst/>
                <a:latin typeface="Arial" panose="020B0604020202020204" pitchFamily="34" charset="0"/>
                <a:cs typeface="Arial" panose="020B0604020202020204" pitchFamily="34" charset="0"/>
              </a:rPr>
              <a:t>analyse</a:t>
            </a:r>
            <a:r>
              <a:rPr kumimoji="0" lang="en-US" altLang="en-US" b="0" i="0" u="none" strike="noStrike" cap="none" normalizeH="0" baseline="0" dirty="0">
                <a:ln>
                  <a:noFill/>
                </a:ln>
                <a:solidFill>
                  <a:srgbClr val="222222"/>
                </a:solidFill>
                <a:effectLst/>
                <a:latin typeface="Arial" panose="020B0604020202020204" pitchFamily="34" charset="0"/>
                <a:cs typeface="Arial" panose="020B0604020202020204" pitchFamily="34" charset="0"/>
              </a:rPr>
              <a:t> the localized feature of signals. Due to the </a:t>
            </a:r>
            <a:r>
              <a:rPr kumimoji="0" lang="en-US" altLang="en-US" b="0" i="0" u="none" strike="noStrike" cap="none" normalizeH="0" baseline="0" dirty="0">
                <a:ln>
                  <a:noFill/>
                </a:ln>
                <a:solidFill>
                  <a:srgbClr val="0B0080"/>
                </a:solidFill>
                <a:effectLst/>
                <a:latin typeface="Arial" panose="020B0604020202020204" pitchFamily="34" charset="0"/>
                <a:cs typeface="Arial" panose="020B0604020202020204" pitchFamily="34" charset="0"/>
                <a:hlinkClick r:id="rId3" tooltip="Orthogonal"/>
              </a:rPr>
              <a:t>orthogonal</a:t>
            </a:r>
            <a:r>
              <a:rPr kumimoji="0" lang="en-US" altLang="en-US" b="0" i="0" u="none" strike="noStrike" cap="none" normalizeH="0" baseline="0" dirty="0">
                <a:ln>
                  <a:noFill/>
                </a:ln>
                <a:solidFill>
                  <a:srgbClr val="222222"/>
                </a:solidFill>
                <a:effectLst/>
                <a:latin typeface="Arial" panose="020B0604020202020204" pitchFamily="34" charset="0"/>
                <a:cs typeface="Arial" panose="020B0604020202020204" pitchFamily="34" charset="0"/>
              </a:rPr>
              <a:t> property of the </a:t>
            </a:r>
            <a:r>
              <a:rPr kumimoji="0" lang="en-US" altLang="en-US" b="0" i="0" u="none" strike="noStrike" cap="none" normalizeH="0" baseline="0" dirty="0" err="1">
                <a:ln>
                  <a:noFill/>
                </a:ln>
                <a:solidFill>
                  <a:srgbClr val="222222"/>
                </a:solidFill>
                <a:effectLst/>
                <a:latin typeface="Arial" panose="020B0604020202020204" pitchFamily="34" charset="0"/>
                <a:cs typeface="Arial" panose="020B0604020202020204" pitchFamily="34" charset="0"/>
              </a:rPr>
              <a:t>Haar</a:t>
            </a:r>
            <a:r>
              <a:rPr kumimoji="0" lang="en-US" altLang="en-US" b="0" i="0" u="none" strike="noStrike" cap="none" normalizeH="0" baseline="0" dirty="0">
                <a:ln>
                  <a:noFill/>
                </a:ln>
                <a:solidFill>
                  <a:srgbClr val="222222"/>
                </a:solidFill>
                <a:effectLst/>
                <a:latin typeface="Arial" panose="020B0604020202020204" pitchFamily="34" charset="0"/>
                <a:cs typeface="Arial" panose="020B0604020202020204" pitchFamily="34" charset="0"/>
              </a:rPr>
              <a:t> function, the frequency components of input signal can be analyzed.</a:t>
            </a:r>
          </a:p>
          <a:p>
            <a:pPr marL="457200" marR="0" lvl="1" indent="-457200" algn="l" defTabSz="914400" rtl="0" eaLnBrk="0" fontAlgn="base" latinLnBrk="0" hangingPunct="0">
              <a:lnSpc>
                <a:spcPct val="100000"/>
              </a:lnSpc>
              <a:spcBef>
                <a:spcPct val="0"/>
              </a:spcBef>
              <a:spcAft>
                <a:spcPct val="0"/>
              </a:spcAft>
              <a:buClrTx/>
              <a:buSzTx/>
              <a:buFontTx/>
              <a:buNone/>
              <a:tabLst/>
            </a:pPr>
            <a:endParaRPr lang="en-US" altLang="en-US" dirty="0">
              <a:solidFill>
                <a:srgbClr val="222222"/>
              </a:solidFill>
              <a:latin typeface="Arial" panose="020B0604020202020204" pitchFamily="34" charset="0"/>
              <a:cs typeface="Arial" panose="020B0604020202020204" pitchFamily="34" charset="0"/>
            </a:endParaRPr>
          </a:p>
          <a:p>
            <a:pPr lvl="1" indent="-457200" eaLnBrk="0" fontAlgn="base" hangingPunct="0">
              <a:spcBef>
                <a:spcPct val="0"/>
              </a:spcBef>
              <a:spcAft>
                <a:spcPct val="0"/>
              </a:spcAft>
            </a:pPr>
            <a:r>
              <a:rPr lang="en-US" b="1" dirty="0"/>
              <a:t>Application</a:t>
            </a:r>
          </a:p>
          <a:p>
            <a:pPr lvl="1" indent="-457200" eaLnBrk="0" fontAlgn="base" hangingPunct="0">
              <a:spcBef>
                <a:spcPct val="0"/>
              </a:spcBef>
              <a:spcAft>
                <a:spcPct val="0"/>
              </a:spcAft>
            </a:pPr>
            <a:r>
              <a:rPr lang="en-US" dirty="0"/>
              <a:t> 	Modern cameras are capable of producing images with resolutions in the range of tens of megapixels. These images need to be </a:t>
            </a:r>
            <a:r>
              <a:rPr lang="en-US" dirty="0">
                <a:hlinkClick r:id="rId4" tooltip="Image compression"/>
              </a:rPr>
              <a:t>compressed</a:t>
            </a:r>
            <a:r>
              <a:rPr lang="en-US" dirty="0"/>
              <a:t> before storage and transfer. The </a:t>
            </a:r>
            <a:r>
              <a:rPr lang="en-US" dirty="0" err="1"/>
              <a:t>Haar</a:t>
            </a:r>
            <a:r>
              <a:rPr lang="en-US" dirty="0"/>
              <a:t> transform can be used for image compression. The basic idea is to transfer the image into a matrix in which each element of the matrix represents a pixel in the image. For example, a 256×256 matrix is saved for a 256×256 image. </a:t>
            </a:r>
            <a:r>
              <a:rPr lang="en-US" dirty="0">
                <a:hlinkClick r:id="rId5" tooltip="JPEG"/>
              </a:rPr>
              <a:t>JPEG</a:t>
            </a:r>
            <a:r>
              <a:rPr lang="en-US" dirty="0"/>
              <a:t> image compression involves cutting the original image into 8×8 sub-images. Each sub-image is an 8×8 matrix.</a:t>
            </a:r>
            <a:endParaRPr kumimoji="0" lang="en-US" altLang="en-US" b="0" i="0" u="none" strike="noStrike" cap="none" normalizeH="0" baseline="0" dirty="0">
              <a:ln>
                <a:noFill/>
              </a:ln>
              <a:solidFill>
                <a:srgbClr val="222222"/>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5" name="AutoShape 3" descr="N=2^{k},k\in {\mathbb  {N}}">
            <a:extLst>
              <a:ext uri="{FF2B5EF4-FFF2-40B4-BE49-F238E27FC236}">
                <a16:creationId xmlns:a16="http://schemas.microsoft.com/office/drawing/2014/main" id="{C2D4B1F3-2C29-4E03-8C0B-D0A701FEF715}"/>
              </a:ext>
            </a:extLst>
          </p:cNvPr>
          <p:cNvSpPr>
            <a:spLocks noChangeAspect="1" noChangeArrowheads="1"/>
          </p:cNvSpPr>
          <p:nvPr/>
        </p:nvSpPr>
        <p:spPr bwMode="auto">
          <a:xfrm>
            <a:off x="5168900" y="-1984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642191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0FA56F8C-A4BC-42B4-A1A6-FB24571E00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8191" y="643466"/>
            <a:ext cx="9095618" cy="5571067"/>
          </a:xfrm>
          <a:prstGeom prst="rect">
            <a:avLst/>
          </a:prstGeom>
        </p:spPr>
      </p:pic>
    </p:spTree>
    <p:extLst>
      <p:ext uri="{BB962C8B-B14F-4D97-AF65-F5344CB8AC3E}">
        <p14:creationId xmlns:p14="http://schemas.microsoft.com/office/powerpoint/2010/main" val="29048754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2C6788AF-B5DA-4034-841F-6C633B7CC4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1466088"/>
            <a:ext cx="10905066" cy="3925823"/>
          </a:xfrm>
          <a:prstGeom prst="rect">
            <a:avLst/>
          </a:prstGeom>
        </p:spPr>
      </p:pic>
    </p:spTree>
    <p:extLst>
      <p:ext uri="{BB962C8B-B14F-4D97-AF65-F5344CB8AC3E}">
        <p14:creationId xmlns:p14="http://schemas.microsoft.com/office/powerpoint/2010/main" val="968534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5252AD39-B536-4039-B43D-8F00D45D58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879941"/>
            <a:ext cx="10905066" cy="5098116"/>
          </a:xfrm>
          <a:prstGeom prst="rect">
            <a:avLst/>
          </a:prstGeom>
        </p:spPr>
      </p:pic>
    </p:spTree>
    <p:extLst>
      <p:ext uri="{BB962C8B-B14F-4D97-AF65-F5344CB8AC3E}">
        <p14:creationId xmlns:p14="http://schemas.microsoft.com/office/powerpoint/2010/main" val="9684946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60292ADB-49C1-4C83-9A08-7216FDCFC0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4018" y="643466"/>
            <a:ext cx="8603964" cy="5571067"/>
          </a:xfrm>
          <a:prstGeom prst="rect">
            <a:avLst/>
          </a:prstGeom>
        </p:spPr>
      </p:pic>
    </p:spTree>
    <p:extLst>
      <p:ext uri="{BB962C8B-B14F-4D97-AF65-F5344CB8AC3E}">
        <p14:creationId xmlns:p14="http://schemas.microsoft.com/office/powerpoint/2010/main" val="6492931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FC770B71-1928-457C-B817-782BC983F1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1813" y="643466"/>
            <a:ext cx="9208373" cy="5571067"/>
          </a:xfrm>
          <a:prstGeom prst="rect">
            <a:avLst/>
          </a:prstGeom>
        </p:spPr>
      </p:pic>
    </p:spTree>
    <p:extLst>
      <p:ext uri="{BB962C8B-B14F-4D97-AF65-F5344CB8AC3E}">
        <p14:creationId xmlns:p14="http://schemas.microsoft.com/office/powerpoint/2010/main" val="12429413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1C761FC6-367C-499A-8514-E874E7D55E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18063" y="643466"/>
            <a:ext cx="6155874" cy="5571067"/>
          </a:xfrm>
          <a:prstGeom prst="rect">
            <a:avLst/>
          </a:prstGeom>
        </p:spPr>
      </p:pic>
    </p:spTree>
    <p:extLst>
      <p:ext uri="{BB962C8B-B14F-4D97-AF65-F5344CB8AC3E}">
        <p14:creationId xmlns:p14="http://schemas.microsoft.com/office/powerpoint/2010/main" val="41712613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33">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EFEFEF"/>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screenshot of a cell phone&#10;&#10;Description automatically generated">
            <a:extLst>
              <a:ext uri="{FF2B5EF4-FFF2-40B4-BE49-F238E27FC236}">
                <a16:creationId xmlns:a16="http://schemas.microsoft.com/office/drawing/2014/main" id="{9D343E34-0A24-4675-89CF-BB43560B12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49" y="2091095"/>
            <a:ext cx="5618643" cy="420624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E949D438-6B0E-455D-9C0A-97B3541D8FC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11408" y="2334745"/>
            <a:ext cx="5431536" cy="3708912"/>
          </a:xfrm>
          <a:prstGeom prst="rect">
            <a:avLst/>
          </a:prstGeom>
        </p:spPr>
      </p:pic>
    </p:spTree>
    <p:extLst>
      <p:ext uri="{BB962C8B-B14F-4D97-AF65-F5344CB8AC3E}">
        <p14:creationId xmlns:p14="http://schemas.microsoft.com/office/powerpoint/2010/main" val="34619867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4847F-6A72-43BD-A5BC-17CB6179FF62}"/>
              </a:ext>
            </a:extLst>
          </p:cNvPr>
          <p:cNvSpPr>
            <a:spLocks noGrp="1"/>
          </p:cNvSpPr>
          <p:nvPr>
            <p:ph type="title"/>
          </p:nvPr>
        </p:nvSpPr>
        <p:spPr>
          <a:xfrm>
            <a:off x="838200" y="365125"/>
            <a:ext cx="10515600" cy="1325563"/>
          </a:xfrm>
        </p:spPr>
        <p:txBody>
          <a:bodyPr/>
          <a:lstStyle/>
          <a:p>
            <a:endParaRPr lang="en-US"/>
          </a:p>
        </p:txBody>
      </p:sp>
      <p:pic>
        <p:nvPicPr>
          <p:cNvPr id="5" name="Content Placeholder 4" descr="A screenshot of a cell phone&#10;&#10;Description automatically generated">
            <a:extLst>
              <a:ext uri="{FF2B5EF4-FFF2-40B4-BE49-F238E27FC236}">
                <a16:creationId xmlns:a16="http://schemas.microsoft.com/office/drawing/2014/main" id="{2808B22F-AC28-4ACB-8ED8-46138EFA79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7750" y="1690688"/>
            <a:ext cx="9286875" cy="5167312"/>
          </a:xfrm>
        </p:spPr>
      </p:pic>
    </p:spTree>
    <p:extLst>
      <p:ext uri="{BB962C8B-B14F-4D97-AF65-F5344CB8AC3E}">
        <p14:creationId xmlns:p14="http://schemas.microsoft.com/office/powerpoint/2010/main" val="5840571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ADBA0-5FCA-4A7E-B9A3-AF8C3DC0C09F}"/>
              </a:ext>
            </a:extLst>
          </p:cNvPr>
          <p:cNvSpPr>
            <a:spLocks noGrp="1"/>
          </p:cNvSpPr>
          <p:nvPr>
            <p:ph type="title"/>
          </p:nvPr>
        </p:nvSpPr>
        <p:spPr/>
        <p:txBody>
          <a:bodyPr/>
          <a:lstStyle/>
          <a:p>
            <a:endParaRPr lang="en-US"/>
          </a:p>
        </p:txBody>
      </p:sp>
      <p:pic>
        <p:nvPicPr>
          <p:cNvPr id="5" name="Content Placeholder 4" descr="A picture containing clock&#10;&#10;Description automatically generated">
            <a:extLst>
              <a:ext uri="{FF2B5EF4-FFF2-40B4-BE49-F238E27FC236}">
                <a16:creationId xmlns:a16="http://schemas.microsoft.com/office/drawing/2014/main" id="{E1539569-94F6-4163-BBDD-2BDDBC4DA1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86176" y="3547864"/>
            <a:ext cx="6572250" cy="2014736"/>
          </a:xfrm>
        </p:spPr>
      </p:pic>
    </p:spTree>
    <p:extLst>
      <p:ext uri="{BB962C8B-B14F-4D97-AF65-F5344CB8AC3E}">
        <p14:creationId xmlns:p14="http://schemas.microsoft.com/office/powerpoint/2010/main" val="825302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6E0C2-9D4F-0F43-A461-43220F22801B}"/>
              </a:ext>
            </a:extLst>
          </p:cNvPr>
          <p:cNvSpPr>
            <a:spLocks noGrp="1"/>
          </p:cNvSpPr>
          <p:nvPr>
            <p:ph type="title"/>
          </p:nvPr>
        </p:nvSpPr>
        <p:spPr/>
        <p:txBody>
          <a:bodyPr/>
          <a:lstStyle/>
          <a:p>
            <a:r>
              <a:rPr lang="en-US" dirty="0">
                <a:latin typeface="Arial" panose="020B0604020202020204" pitchFamily="34" charset="0"/>
              </a:rPr>
              <a:t>Fourier transform</a:t>
            </a:r>
            <a:br>
              <a:rPr lang="en-US" dirty="0">
                <a:latin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8C28C5C6-627D-9245-8713-5C2E1222AA35}"/>
              </a:ext>
            </a:extLst>
          </p:cNvPr>
          <p:cNvSpPr>
            <a:spLocks noGrp="1"/>
          </p:cNvSpPr>
          <p:nvPr>
            <p:ph idx="1"/>
          </p:nvPr>
        </p:nvSpPr>
        <p:spPr/>
        <p:txBody>
          <a:bodyPr>
            <a:normAutofit/>
          </a:bodyPr>
          <a:lstStyle/>
          <a:p>
            <a:pPr marL="0" indent="0">
              <a:buNone/>
            </a:pPr>
            <a:r>
              <a:rPr lang="en-US" b="0" i="0" dirty="0">
                <a:solidFill>
                  <a:srgbClr val="000000"/>
                </a:solidFill>
                <a:effectLst/>
                <a:latin typeface="Arial" panose="020B0604020202020204" pitchFamily="34" charset="0"/>
              </a:rPr>
              <a:t>The Fourier transform simply states that that the non periodic signals whose area under the curve is finite can also be represented into integrals of the sines and cosines after being multiplied by a certain weight.</a:t>
            </a:r>
          </a:p>
          <a:p>
            <a:pPr lvl="1"/>
            <a:r>
              <a:rPr lang="en-US" dirty="0"/>
              <a:t>The Fourier Transform is used in a wide range of applications, such as image analysis, image filtering, image reconstruction and image compression.</a:t>
            </a:r>
          </a:p>
          <a:p>
            <a:br>
              <a:rPr lang="en-US" dirty="0"/>
            </a:br>
            <a:endParaRPr lang="en-US"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8826591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EFEFEF"/>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DF3A6B9-5380-4540-9159-A7211E79B3CF}"/>
              </a:ext>
            </a:extLst>
          </p:cNvPr>
          <p:cNvSpPr>
            <a:spLocks noGrp="1"/>
          </p:cNvSpPr>
          <p:nvPr>
            <p:ph type="title"/>
          </p:nvPr>
        </p:nvSpPr>
        <p:spPr>
          <a:xfrm>
            <a:off x="868680" y="405575"/>
            <a:ext cx="5001768" cy="1371600"/>
          </a:xfrm>
        </p:spPr>
        <p:txBody>
          <a:bodyPr vert="horz" lIns="91440" tIns="45720" rIns="91440" bIns="45720" rtlCol="0" anchor="ctr">
            <a:normAutofit/>
          </a:bodyPr>
          <a:lstStyle/>
          <a:p>
            <a:endParaRPr lang="en-US" sz="3600"/>
          </a:p>
        </p:txBody>
      </p:sp>
      <p:sp>
        <p:nvSpPr>
          <p:cNvPr id="25" name="Rectangle 24">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picture containing hanging&#10;&#10;Description automatically generated">
            <a:extLst>
              <a:ext uri="{FF2B5EF4-FFF2-40B4-BE49-F238E27FC236}">
                <a16:creationId xmlns:a16="http://schemas.microsoft.com/office/drawing/2014/main" id="{41AB004E-C04C-4E48-AFFB-EE29EE458F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1480" y="2091095"/>
            <a:ext cx="4046691" cy="4206240"/>
          </a:xfrm>
          <a:prstGeom prst="rect">
            <a:avLst/>
          </a:prstGeom>
        </p:spPr>
      </p:pic>
      <p:pic>
        <p:nvPicPr>
          <p:cNvPr id="7" name="Content Placeholder 6" descr="A screenshot of a cell phone&#10;&#10;Description automatically generated">
            <a:extLst>
              <a:ext uri="{FF2B5EF4-FFF2-40B4-BE49-F238E27FC236}">
                <a16:creationId xmlns:a16="http://schemas.microsoft.com/office/drawing/2014/main" id="{E081F2AE-F331-4F6E-9643-8744E2D3234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93296" y="2086081"/>
            <a:ext cx="5067759" cy="4206240"/>
          </a:xfrm>
          <a:prstGeom prst="rect">
            <a:avLst/>
          </a:prstGeom>
        </p:spPr>
      </p:pic>
    </p:spTree>
    <p:extLst>
      <p:ext uri="{BB962C8B-B14F-4D97-AF65-F5344CB8AC3E}">
        <p14:creationId xmlns:p14="http://schemas.microsoft.com/office/powerpoint/2010/main" val="15753667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6646FC9-C66D-4EC7-8310-0DD4ACC49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FEFEF"/>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7F8CCBB-3B64-4CA2-9707-64EC378CE7F0}"/>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endParaRPr lang="en-US" sz="4000"/>
          </a:p>
        </p:txBody>
      </p:sp>
      <p:sp>
        <p:nvSpPr>
          <p:cNvPr id="16" name="Rectangle: Rounded Corners 15">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pic>
        <p:nvPicPr>
          <p:cNvPr id="7" name="Picture 6" descr="A screenshot of a cell phone&#10;&#10;Description automatically generated">
            <a:extLst>
              <a:ext uri="{FF2B5EF4-FFF2-40B4-BE49-F238E27FC236}">
                <a16:creationId xmlns:a16="http://schemas.microsoft.com/office/drawing/2014/main" id="{B160B36B-68F2-44E7-A7FB-45107191A2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2633" y="2053122"/>
            <a:ext cx="4891357" cy="4096512"/>
          </a:xfrm>
          <a:prstGeom prst="rect">
            <a:avLst/>
          </a:prstGeom>
        </p:spPr>
      </p:pic>
      <p:pic>
        <p:nvPicPr>
          <p:cNvPr id="5" name="Content Placeholder 4" descr="A screenshot of a cell phone&#10;&#10;Description automatically generated">
            <a:extLst>
              <a:ext uri="{FF2B5EF4-FFF2-40B4-BE49-F238E27FC236}">
                <a16:creationId xmlns:a16="http://schemas.microsoft.com/office/drawing/2014/main" id="{5315D712-95FD-4A60-B9CA-F60C110FF80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4157" y="2157897"/>
            <a:ext cx="4950466" cy="4096512"/>
          </a:xfrm>
          <a:prstGeom prst="rect">
            <a:avLst/>
          </a:prstGeom>
        </p:spPr>
      </p:pic>
    </p:spTree>
    <p:extLst>
      <p:ext uri="{BB962C8B-B14F-4D97-AF65-F5344CB8AC3E}">
        <p14:creationId xmlns:p14="http://schemas.microsoft.com/office/powerpoint/2010/main" val="24383440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16DFB507-A35C-45A4-A4B1-88B692EB6B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1">
            <a:extLst>
              <a:ext uri="{FF2B5EF4-FFF2-40B4-BE49-F238E27FC236}">
                <a16:creationId xmlns:a16="http://schemas.microsoft.com/office/drawing/2014/main" id="{321407B0-5659-48D2-B8DE-DF83D57495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438860"/>
            <a:ext cx="11167447" cy="5752769"/>
          </a:xfrm>
          <a:prstGeom prst="rect">
            <a:avLst/>
          </a:prstGeom>
          <a:ln w="12700">
            <a:solidFill>
              <a:srgbClr val="EFEFEF"/>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3">
            <a:extLst>
              <a:ext uri="{FF2B5EF4-FFF2-40B4-BE49-F238E27FC236}">
                <a16:creationId xmlns:a16="http://schemas.microsoft.com/office/drawing/2014/main" id="{B9D22E60-9194-4252-8812-A1355DB6E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84065" y="2720883"/>
            <a:ext cx="148286" cy="1188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close up of a keyboard&#10;&#10;Description automatically generated">
            <a:extLst>
              <a:ext uri="{FF2B5EF4-FFF2-40B4-BE49-F238E27FC236}">
                <a16:creationId xmlns:a16="http://schemas.microsoft.com/office/drawing/2014/main" id="{E2806ABA-DD92-4B94-89CE-FA329651EAC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56" b="1"/>
          <a:stretch/>
        </p:blipFill>
        <p:spPr>
          <a:xfrm>
            <a:off x="879631" y="714828"/>
            <a:ext cx="10524601" cy="5200830"/>
          </a:xfrm>
          <a:prstGeom prst="rect">
            <a:avLst/>
          </a:prstGeom>
        </p:spPr>
      </p:pic>
    </p:spTree>
    <p:extLst>
      <p:ext uri="{BB962C8B-B14F-4D97-AF65-F5344CB8AC3E}">
        <p14:creationId xmlns:p14="http://schemas.microsoft.com/office/powerpoint/2010/main" val="37617164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CF423-92FF-4FA3-972C-5BB4B5D4F266}"/>
              </a:ext>
            </a:extLst>
          </p:cNvPr>
          <p:cNvSpPr>
            <a:spLocks noGrp="1"/>
          </p:cNvSpPr>
          <p:nvPr>
            <p:ph type="title"/>
          </p:nvPr>
        </p:nvSpPr>
        <p:spPr/>
        <p:txBody>
          <a:bodyPr/>
          <a:lstStyle/>
          <a:p>
            <a:r>
              <a:rPr lang="en-US" b="1" dirty="0"/>
              <a:t>Discrete cosine transform</a:t>
            </a:r>
            <a:r>
              <a:rPr lang="en-US" dirty="0"/>
              <a:t> (</a:t>
            </a:r>
            <a:r>
              <a:rPr lang="en-US" b="1" dirty="0"/>
              <a:t>DCT</a:t>
            </a:r>
            <a:r>
              <a:rPr lang="en-US" dirty="0"/>
              <a:t>)</a:t>
            </a:r>
          </a:p>
        </p:txBody>
      </p:sp>
      <p:sp>
        <p:nvSpPr>
          <p:cNvPr id="3" name="Content Placeholder 2">
            <a:extLst>
              <a:ext uri="{FF2B5EF4-FFF2-40B4-BE49-F238E27FC236}">
                <a16:creationId xmlns:a16="http://schemas.microsoft.com/office/drawing/2014/main" id="{321B8E10-BAA7-42B7-B247-F0DA0C1E2C38}"/>
              </a:ext>
            </a:extLst>
          </p:cNvPr>
          <p:cNvSpPr>
            <a:spLocks noGrp="1"/>
          </p:cNvSpPr>
          <p:nvPr>
            <p:ph idx="1"/>
          </p:nvPr>
        </p:nvSpPr>
        <p:spPr/>
        <p:txBody>
          <a:bodyPr>
            <a:normAutofit fontScale="92500" lnSpcReduction="20000"/>
          </a:bodyPr>
          <a:lstStyle/>
          <a:p>
            <a:pPr algn="just"/>
            <a:r>
              <a:rPr lang="en-US" dirty="0"/>
              <a:t>A </a:t>
            </a:r>
            <a:r>
              <a:rPr lang="en-US" b="1" dirty="0"/>
              <a:t>discrete cosine transform</a:t>
            </a:r>
            <a:r>
              <a:rPr lang="en-US" dirty="0"/>
              <a:t> (</a:t>
            </a:r>
            <a:r>
              <a:rPr lang="en-US" b="1" dirty="0"/>
              <a:t>DCT</a:t>
            </a:r>
            <a:r>
              <a:rPr lang="en-US" dirty="0"/>
              <a:t>) expresses a finite sequence of data points in terms of a sum of cosine functions oscillating at different frequencies. The DCT, first proposed by Nasir Ahmed in 1972, is the most widely used transformation technique in signal processing and data compression. It is used in most digital media, including digital images (such as JPEG and HEIF, where small high-frequency components can be discarded), digital video (such as MPEG, H.26x and </a:t>
            </a:r>
            <a:r>
              <a:rPr lang="en-US" dirty="0" err="1"/>
              <a:t>Vorbis</a:t>
            </a:r>
            <a:r>
              <a:rPr lang="en-US" dirty="0"/>
              <a:t>), digital audio (such as Dolby Digital, MP3 and AAC), digital television (such as SDTV, HDTV and VOD), digital radio (such as AAC+ and DAB+), and speech coding (such as AAC-LD, Siren and Opus). DCTs are also important to numerous other applications in science and engineering, such as digital signal processing, communications devices, reducing network bandwidth usage, and spectral methods for the numerical solution of partial differential equations.</a:t>
            </a:r>
          </a:p>
        </p:txBody>
      </p:sp>
    </p:spTree>
    <p:extLst>
      <p:ext uri="{BB962C8B-B14F-4D97-AF65-F5344CB8AC3E}">
        <p14:creationId xmlns:p14="http://schemas.microsoft.com/office/powerpoint/2010/main" val="4713477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holding, bird&#10;&#10;Description automatically generated">
            <a:extLst>
              <a:ext uri="{FF2B5EF4-FFF2-40B4-BE49-F238E27FC236}">
                <a16:creationId xmlns:a16="http://schemas.microsoft.com/office/drawing/2014/main" id="{D3680A50-2086-4624-9FDF-2480F581DB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1697820"/>
            <a:ext cx="10905066" cy="3462359"/>
          </a:xfrm>
          <a:prstGeom prst="rect">
            <a:avLst/>
          </a:prstGeom>
        </p:spPr>
      </p:pic>
    </p:spTree>
    <p:extLst>
      <p:ext uri="{BB962C8B-B14F-4D97-AF65-F5344CB8AC3E}">
        <p14:creationId xmlns:p14="http://schemas.microsoft.com/office/powerpoint/2010/main" val="18139130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ose up of text on a white background&#10;&#10;Description automatically generated">
            <a:extLst>
              <a:ext uri="{FF2B5EF4-FFF2-40B4-BE49-F238E27FC236}">
                <a16:creationId xmlns:a16="http://schemas.microsoft.com/office/drawing/2014/main" id="{5B0D946B-62A1-47A8-AB84-984DB17F11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784521"/>
            <a:ext cx="10905066" cy="5288956"/>
          </a:xfrm>
          <a:prstGeom prst="rect">
            <a:avLst/>
          </a:prstGeom>
        </p:spPr>
      </p:pic>
    </p:spTree>
    <p:extLst>
      <p:ext uri="{BB962C8B-B14F-4D97-AF65-F5344CB8AC3E}">
        <p14:creationId xmlns:p14="http://schemas.microsoft.com/office/powerpoint/2010/main" val="26774038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ose up of text on a white background&#10;&#10;Description automatically generated">
            <a:extLst>
              <a:ext uri="{FF2B5EF4-FFF2-40B4-BE49-F238E27FC236}">
                <a16:creationId xmlns:a16="http://schemas.microsoft.com/office/drawing/2014/main" id="{9E4F8CEE-8CBC-43DC-BB70-EDDB55CE8D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612" y="643466"/>
            <a:ext cx="10364775" cy="5571067"/>
          </a:xfrm>
          <a:prstGeom prst="rect">
            <a:avLst/>
          </a:prstGeom>
        </p:spPr>
      </p:pic>
    </p:spTree>
    <p:extLst>
      <p:ext uri="{BB962C8B-B14F-4D97-AF65-F5344CB8AC3E}">
        <p14:creationId xmlns:p14="http://schemas.microsoft.com/office/powerpoint/2010/main" val="26098393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21A1A-E1AB-4DEB-BB9C-8F2C334B1506}"/>
              </a:ext>
            </a:extLst>
          </p:cNvPr>
          <p:cNvSpPr>
            <a:spLocks noGrp="1"/>
          </p:cNvSpPr>
          <p:nvPr>
            <p:ph type="title"/>
          </p:nvPr>
        </p:nvSpPr>
        <p:spPr/>
        <p:txBody>
          <a:bodyPr/>
          <a:lstStyle/>
          <a:p>
            <a:endParaRPr lang="en-US"/>
          </a:p>
        </p:txBody>
      </p:sp>
      <p:pic>
        <p:nvPicPr>
          <p:cNvPr id="5" name="Content Placeholder 4" descr="A screenshot of a cell phone&#10;&#10;Description automatically generated">
            <a:extLst>
              <a:ext uri="{FF2B5EF4-FFF2-40B4-BE49-F238E27FC236}">
                <a16:creationId xmlns:a16="http://schemas.microsoft.com/office/drawing/2014/main" id="{2AAC2C5A-A399-43D3-9BA9-6E20F76E9B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1020" y="1886716"/>
            <a:ext cx="1874580" cy="647756"/>
          </a:xfrm>
        </p:spPr>
      </p:pic>
      <p:pic>
        <p:nvPicPr>
          <p:cNvPr id="8" name="Picture 7" descr="A picture containing sitting, black, water, white&#10;&#10;Description automatically generated">
            <a:extLst>
              <a:ext uri="{FF2B5EF4-FFF2-40B4-BE49-F238E27FC236}">
                <a16:creationId xmlns:a16="http://schemas.microsoft.com/office/drawing/2014/main" id="{3B962773-3D25-4C19-9A83-936A527A53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160" y="2815530"/>
            <a:ext cx="3330229" cy="1379340"/>
          </a:xfrm>
          <a:prstGeom prst="rect">
            <a:avLst/>
          </a:prstGeom>
        </p:spPr>
      </p:pic>
    </p:spTree>
    <p:extLst>
      <p:ext uri="{BB962C8B-B14F-4D97-AF65-F5344CB8AC3E}">
        <p14:creationId xmlns:p14="http://schemas.microsoft.com/office/powerpoint/2010/main" val="1145406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8">
            <a:extLst>
              <a:ext uri="{FF2B5EF4-FFF2-40B4-BE49-F238E27FC236}">
                <a16:creationId xmlns:a16="http://schemas.microsoft.com/office/drawing/2014/main" id="{B056F79D-D1D7-48F1-8A3B-D7E5720D4B41}"/>
              </a:ext>
            </a:extLst>
          </p:cNvPr>
          <p:cNvSpPr>
            <a:spLocks noGrp="1"/>
          </p:cNvSpPr>
          <p:nvPr>
            <p:ph idx="1"/>
          </p:nvPr>
        </p:nvSpPr>
        <p:spPr>
          <a:xfrm>
            <a:off x="650450" y="640082"/>
            <a:ext cx="10898084" cy="2484884"/>
          </a:xfrm>
        </p:spPr>
        <p:txBody>
          <a:bodyPr anchor="ctr">
            <a:normAutofit/>
          </a:bodyPr>
          <a:lstStyle/>
          <a:p>
            <a:pPr marL="0" indent="0">
              <a:buNone/>
            </a:pPr>
            <a:r>
              <a:rPr lang="en-US" dirty="0"/>
              <a:t>Fourier transformations</a:t>
            </a:r>
          </a:p>
          <a:p>
            <a:pPr lvl="1"/>
            <a:r>
              <a:rPr lang="en-US" sz="2000" dirty="0"/>
              <a:t> Both Fourier series and Fourier transformation are mathematical tools for representing signal in frequency domain</a:t>
            </a:r>
          </a:p>
          <a:p>
            <a:pPr lvl="1"/>
            <a:r>
              <a:rPr lang="en-US" sz="2000" dirty="0"/>
              <a:t>Fourier series is mainly used for periodic signal  and Fourier transform is used for aperiodic signal</a:t>
            </a:r>
          </a:p>
          <a:p>
            <a:pPr lvl="1"/>
            <a:r>
              <a:rPr lang="en-US" dirty="0"/>
              <a:t>The Fourier Transform decomposes a waveform - basically any real world waveform, into sinusoids.</a:t>
            </a:r>
            <a:endParaRPr lang="en-US" sz="2000" dirty="0"/>
          </a:p>
          <a:p>
            <a:endParaRPr lang="en-US" sz="2000" dirty="0"/>
          </a:p>
          <a:p>
            <a:endParaRPr lang="en-US" sz="2000" dirty="0"/>
          </a:p>
        </p:txBody>
      </p:sp>
      <p:pic>
        <p:nvPicPr>
          <p:cNvPr id="5" name="Content Placeholder 4" descr="A picture containing bird&#10;&#10;Description automatically generated">
            <a:extLst>
              <a:ext uri="{FF2B5EF4-FFF2-40B4-BE49-F238E27FC236}">
                <a16:creationId xmlns:a16="http://schemas.microsoft.com/office/drawing/2014/main" id="{0C4CF52D-2E51-42F0-9831-8D252CB2CF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616" y="3124966"/>
            <a:ext cx="10898084" cy="2785800"/>
          </a:xfrm>
          <a:prstGeom prst="rect">
            <a:avLst/>
          </a:prstGeom>
        </p:spPr>
      </p:pic>
    </p:spTree>
    <p:extLst>
      <p:ext uri="{BB962C8B-B14F-4D97-AF65-F5344CB8AC3E}">
        <p14:creationId xmlns:p14="http://schemas.microsoft.com/office/powerpoint/2010/main" val="32656017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7D9AC-2B9B-46CA-A7E4-ACDC2C89E05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85E095A-9E34-41FE-961D-C6D5447FDEB8}"/>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Fourier transform can exist for </a:t>
            </a:r>
          </a:p>
          <a:p>
            <a:r>
              <a:rPr lang="en-US" dirty="0"/>
              <a:t>Energy signal</a:t>
            </a:r>
          </a:p>
          <a:p>
            <a:r>
              <a:rPr lang="en-US" dirty="0"/>
              <a:t>Power signal</a:t>
            </a:r>
          </a:p>
          <a:p>
            <a:r>
              <a:rPr lang="en-US" dirty="0"/>
              <a:t>Impulse related signal</a:t>
            </a:r>
          </a:p>
        </p:txBody>
      </p:sp>
      <p:pic>
        <p:nvPicPr>
          <p:cNvPr id="5" name="Picture 4" descr="A screenshot of a cell phone&#10;&#10;Description automatically generated">
            <a:extLst>
              <a:ext uri="{FF2B5EF4-FFF2-40B4-BE49-F238E27FC236}">
                <a16:creationId xmlns:a16="http://schemas.microsoft.com/office/drawing/2014/main" id="{29EF6E4E-9556-4334-B453-40BCE4772C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746" y="1825625"/>
            <a:ext cx="3193057" cy="1486029"/>
          </a:xfrm>
          <a:prstGeom prst="rect">
            <a:avLst/>
          </a:prstGeom>
        </p:spPr>
      </p:pic>
    </p:spTree>
    <p:extLst>
      <p:ext uri="{BB962C8B-B14F-4D97-AF65-F5344CB8AC3E}">
        <p14:creationId xmlns:p14="http://schemas.microsoft.com/office/powerpoint/2010/main" val="3435643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3246A5DF-B8A6-4686-B145-6A56B50CD0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934466"/>
            <a:ext cx="10905066" cy="4989068"/>
          </a:xfrm>
          <a:prstGeom prst="rect">
            <a:avLst/>
          </a:prstGeom>
        </p:spPr>
      </p:pic>
    </p:spTree>
    <p:extLst>
      <p:ext uri="{BB962C8B-B14F-4D97-AF65-F5344CB8AC3E}">
        <p14:creationId xmlns:p14="http://schemas.microsoft.com/office/powerpoint/2010/main" val="2047857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10;&#10;Description automatically generated">
            <a:extLst>
              <a:ext uri="{FF2B5EF4-FFF2-40B4-BE49-F238E27FC236}">
                <a16:creationId xmlns:a16="http://schemas.microsoft.com/office/drawing/2014/main" id="{C1B3F253-79FE-4D17-A910-707C4347E3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3605" y="643467"/>
            <a:ext cx="8704790" cy="5571066"/>
          </a:xfrm>
          <a:prstGeom prst="rect">
            <a:avLst/>
          </a:prstGeom>
        </p:spPr>
      </p:pic>
    </p:spTree>
    <p:extLst>
      <p:ext uri="{BB962C8B-B14F-4D97-AF65-F5344CB8AC3E}">
        <p14:creationId xmlns:p14="http://schemas.microsoft.com/office/powerpoint/2010/main" val="16776888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TotalTime>
  <Words>2112</Words>
  <Application>Microsoft Office PowerPoint</Application>
  <PresentationFormat>Widescreen</PresentationFormat>
  <Paragraphs>110</Paragraphs>
  <Slides>57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Arial</vt:lpstr>
      <vt:lpstr>Avenir Next LT Pro</vt:lpstr>
      <vt:lpstr>Calibri</vt:lpstr>
      <vt:lpstr>Calibri Light</vt:lpstr>
      <vt:lpstr>Helvetica Neue</vt:lpstr>
      <vt:lpstr>Times New Roman</vt:lpstr>
      <vt:lpstr>Office Theme</vt:lpstr>
      <vt:lpstr>Frequency Domain </vt:lpstr>
      <vt:lpstr>PowerPoint Presentation</vt:lpstr>
      <vt:lpstr>PowerPoint Presentation</vt:lpstr>
      <vt:lpstr>Frequency components </vt:lpstr>
      <vt:lpstr>Fourier transform </vt:lpstr>
      <vt:lpstr>PowerPoint Presentation</vt:lpstr>
      <vt:lpstr>PowerPoint Presentation</vt:lpstr>
      <vt:lpstr>PowerPoint Presentation</vt:lpstr>
      <vt:lpstr>PowerPoint Presentation</vt:lpstr>
      <vt:lpstr>What are the differences between a power signal and an energy signal? </vt:lpstr>
      <vt:lpstr>PowerPoint Presentation</vt:lpstr>
      <vt:lpstr>Discrete Fourier transform</vt:lpstr>
      <vt:lpstr>PowerPoint Presentation</vt:lpstr>
      <vt:lpstr>PowerPoint Presentation</vt:lpstr>
      <vt:lpstr>PowerPoint Presentation</vt:lpstr>
      <vt:lpstr>PowerPoint Presentation</vt:lpstr>
      <vt:lpstr>PowerPoint Presentation</vt:lpstr>
      <vt:lpstr>PowerPoint Presentation</vt:lpstr>
      <vt:lpstr>Some Basic Filter in Frequency Domain </vt:lpstr>
      <vt:lpstr>Smoothing Frequency Domain Filters </vt:lpstr>
      <vt:lpstr>PowerPoint Presentation</vt:lpstr>
      <vt:lpstr>Ideal Low pass filter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Hadamard Transform </vt:lpstr>
      <vt:lpstr>PowerPoint Presentation</vt:lpstr>
      <vt:lpstr>PowerPoint Presentation</vt:lpstr>
      <vt:lpstr>PowerPoint Presentation</vt:lpstr>
      <vt:lpstr>PowerPoint Presentation</vt:lpstr>
      <vt:lpstr>PowerPoint Presentation</vt:lpstr>
      <vt:lpstr>Haar transform </vt:lpstr>
      <vt:lpstr>Property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Discrete cosine transform (DCT)</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Frequency Domain </dc:title>
  <dc:creator>HOM THAPA</dc:creator>
  <cp:lastModifiedBy>HOM THAPA</cp:lastModifiedBy>
  <cp:revision>8</cp:revision>
  <dcterms:created xsi:type="dcterms:W3CDTF">2019-12-17T12:58:28Z</dcterms:created>
  <dcterms:modified xsi:type="dcterms:W3CDTF">2019-12-17T14:07:40Z</dcterms:modified>
</cp:coreProperties>
</file>